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0" r:id="rId4"/>
  </p:sldMasterIdLst>
  <p:notesMasterIdLst>
    <p:notesMasterId r:id="rId14"/>
  </p:notesMasterIdLst>
  <p:handoutMasterIdLst>
    <p:handoutMasterId r:id="rId15"/>
  </p:handoutMasterIdLst>
  <p:sldIdLst>
    <p:sldId id="307" r:id="rId5"/>
    <p:sldId id="381" r:id="rId6"/>
    <p:sldId id="7400" r:id="rId7"/>
    <p:sldId id="382" r:id="rId8"/>
    <p:sldId id="383" r:id="rId9"/>
    <p:sldId id="7396" r:id="rId10"/>
    <p:sldId id="7397" r:id="rId11"/>
    <p:sldId id="7401" r:id="rId12"/>
    <p:sldId id="739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기본 구역" id="{502DAE94-0A3A-8741-9A9A-73A99E340F60}">
          <p14:sldIdLst>
            <p14:sldId id="307"/>
            <p14:sldId id="381"/>
            <p14:sldId id="7400"/>
            <p14:sldId id="382"/>
            <p14:sldId id="383"/>
            <p14:sldId id="7396"/>
            <p14:sldId id="7397"/>
            <p14:sldId id="7401"/>
            <p14:sldId id="7395"/>
          </p14:sldIdLst>
        </p14:section>
      </p14:sectionLst>
    </p:ext>
    <p:ext uri="{EFAFB233-063F-42B5-8137-9DF3F51BA10A}">
      <p15:sldGuideLst xmlns:p15="http://schemas.microsoft.com/office/powerpoint/2012/main">
        <p15:guide id="12" orient="horz" pos="2160" userDrawn="1">
          <p15:clr>
            <a:srgbClr val="A4A3A4"/>
          </p15:clr>
        </p15:guide>
        <p15:guide id="13" pos="892" userDrawn="1">
          <p15:clr>
            <a:srgbClr val="A4A3A4"/>
          </p15:clr>
        </p15:guide>
        <p15:guide id="14" pos="301" userDrawn="1">
          <p15:clr>
            <a:srgbClr val="A4A3A4"/>
          </p15:clr>
        </p15:guide>
        <p15:guide id="15" orient="horz" pos="2319" userDrawn="1">
          <p15:clr>
            <a:srgbClr val="A4A3A4"/>
          </p15:clr>
        </p15:guide>
        <p15:guide id="16"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91DA9"/>
    <a:srgbClr val="001B77"/>
    <a:srgbClr val="9EDFB4"/>
    <a:srgbClr val="00D6D2"/>
    <a:srgbClr val="A6A6A6"/>
    <a:srgbClr val="BFBFBF"/>
    <a:srgbClr val="D9D9D9"/>
    <a:srgbClr val="6D6E70"/>
    <a:srgbClr val="F66A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보통 스타일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2" autoAdjust="0"/>
    <p:restoredTop sz="89307" autoAdjust="0"/>
  </p:normalViewPr>
  <p:slideViewPr>
    <p:cSldViewPr snapToGrid="0" snapToObjects="1" showGuides="1">
      <p:cViewPr varScale="1">
        <p:scale>
          <a:sx n="76" d="100"/>
          <a:sy n="76" d="100"/>
        </p:scale>
        <p:origin x="1114" y="67"/>
      </p:cViewPr>
      <p:guideLst>
        <p:guide orient="horz" pos="2160"/>
        <p:guide pos="892"/>
        <p:guide pos="301"/>
        <p:guide orient="horz" pos="2319"/>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91" d="100"/>
          <a:sy n="91" d="100"/>
        </p:scale>
        <p:origin x="356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5332ACB-6B3F-47DC-8E5B-C5F0FF27142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E4C2387-6FED-4679-B2FB-329A589BD0D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3C9677-D5AE-4138-808C-75988BA84D71}" type="datetimeFigureOut">
              <a:rPr lang="en-US" smtClean="0"/>
              <a:t>2/13/2023</a:t>
            </a:fld>
            <a:endParaRPr lang="en-US"/>
          </a:p>
        </p:txBody>
      </p:sp>
      <p:sp>
        <p:nvSpPr>
          <p:cNvPr id="4" name="Footer Placeholder 3">
            <a:extLst>
              <a:ext uri="{FF2B5EF4-FFF2-40B4-BE49-F238E27FC236}">
                <a16:creationId xmlns:a16="http://schemas.microsoft.com/office/drawing/2014/main" id="{1DF5236C-A143-4E6F-8107-E0499E9BB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7ECA2F3-A0FC-44AE-9D5D-FA6234AD36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8B23B6-6098-46F5-82D1-D7C1AAF73F8A}" type="slidenum">
              <a:rPr lang="en-US" smtClean="0"/>
              <a:t>‹#›</a:t>
            </a:fld>
            <a:endParaRPr lang="en-US"/>
          </a:p>
        </p:txBody>
      </p:sp>
    </p:spTree>
    <p:extLst>
      <p:ext uri="{BB962C8B-B14F-4D97-AF65-F5344CB8AC3E}">
        <p14:creationId xmlns:p14="http://schemas.microsoft.com/office/powerpoint/2010/main" val="36954839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x-none"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195F1D-8D98-7C48-A1D4-41BA63FF0483}" type="datetimeFigureOut">
              <a:rPr kumimoji="1" lang="x-none" altLang="en-US" smtClean="0"/>
              <a:t>2/13/2023</a:t>
            </a:fld>
            <a:endParaRPr kumimoji="1" lang="x-none"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x-none"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C2E638-AF82-2C4F-98D4-DD93A64282C6}" type="slidenum">
              <a:rPr kumimoji="1" lang="x-none" altLang="en-US" smtClean="0"/>
              <a:t>‹#›</a:t>
            </a:fld>
            <a:endParaRPr kumimoji="1" lang="x-none" altLang="en-US"/>
          </a:p>
        </p:txBody>
      </p:sp>
    </p:spTree>
    <p:extLst>
      <p:ext uri="{BB962C8B-B14F-4D97-AF65-F5344CB8AC3E}">
        <p14:creationId xmlns:p14="http://schemas.microsoft.com/office/powerpoint/2010/main" val="392376076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Never goes a planned</a:t>
            </a:r>
          </a:p>
          <a:p>
            <a:r>
              <a:rPr lang="en-US" dirty="0"/>
              <a:t>PAC 5/16</a:t>
            </a:r>
          </a:p>
          <a:p>
            <a:r>
              <a:rPr lang="en-US" dirty="0"/>
              <a:t>No precise date like 1/1 every year to kick off .  </a:t>
            </a:r>
          </a:p>
          <a:p>
            <a:endParaRPr lang="en-US" dirty="0"/>
          </a:p>
          <a:p>
            <a:endParaRPr lang="en-US" dirty="0"/>
          </a:p>
          <a:p>
            <a:r>
              <a:rPr lang="en-US" dirty="0"/>
              <a:t>5/11/22 5:42</a:t>
            </a:r>
          </a:p>
          <a:p>
            <a:endParaRPr lang="en-US" dirty="0"/>
          </a:p>
          <a:p>
            <a:r>
              <a:rPr lang="en-US" dirty="0"/>
              <a:t>Class study begins, </a:t>
            </a:r>
          </a:p>
          <a:p>
            <a:r>
              <a:rPr lang="en-US" dirty="0"/>
              <a:t>If don’t meet milestone, dispute resolution process, keep the project pushing</a:t>
            </a:r>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2</a:t>
            </a:fld>
            <a:endParaRPr kumimoji="1" lang="x-none" altLang="en-US"/>
          </a:p>
        </p:txBody>
      </p:sp>
    </p:spTree>
    <p:extLst>
      <p:ext uri="{BB962C8B-B14F-4D97-AF65-F5344CB8AC3E}">
        <p14:creationId xmlns:p14="http://schemas.microsoft.com/office/powerpoint/2010/main" val="796629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5/11/22 5:42</a:t>
            </a:r>
          </a:p>
          <a:p>
            <a:endParaRPr lang="en-US" dirty="0"/>
          </a:p>
          <a:p>
            <a:r>
              <a:rPr lang="en-US" dirty="0"/>
              <a:t>PAC 5/15/21-facility study completed-need $800K cash</a:t>
            </a:r>
          </a:p>
          <a:p>
            <a:r>
              <a:rPr lang="en-US" dirty="0"/>
              <a:t>NYISO 9/14/21-feasibility study yet to begin -$20K</a:t>
            </a:r>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3</a:t>
            </a:fld>
            <a:endParaRPr kumimoji="1" lang="x-none" altLang="en-US"/>
          </a:p>
        </p:txBody>
      </p:sp>
    </p:spTree>
    <p:extLst>
      <p:ext uri="{BB962C8B-B14F-4D97-AF65-F5344CB8AC3E}">
        <p14:creationId xmlns:p14="http://schemas.microsoft.com/office/powerpoint/2010/main" val="271682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5/11/22 5:42</a:t>
            </a:r>
          </a:p>
          <a:p>
            <a:endParaRPr lang="en-US" dirty="0"/>
          </a:p>
          <a:p>
            <a:r>
              <a:rPr lang="en-US" dirty="0"/>
              <a:t>PAC 5/15/21-facility study completed-need $800K cash</a:t>
            </a:r>
          </a:p>
          <a:p>
            <a:r>
              <a:rPr lang="en-US" dirty="0"/>
              <a:t>NYISO 9/14/21-feasibility study yet to begin -$20K</a:t>
            </a:r>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4</a:t>
            </a:fld>
            <a:endParaRPr kumimoji="1" lang="x-none" altLang="en-US"/>
          </a:p>
        </p:txBody>
      </p:sp>
    </p:spTree>
    <p:extLst>
      <p:ext uri="{BB962C8B-B14F-4D97-AF65-F5344CB8AC3E}">
        <p14:creationId xmlns:p14="http://schemas.microsoft.com/office/powerpoint/2010/main" val="2790497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2">
                    <a:lumMod val="75000"/>
                  </a:schemeClr>
                </a:solidFill>
              </a:rPr>
              <a:t>Souvik- Check the NYSERDA model, state grants for renewable projects.  So maybe reimbursable scheme. </a:t>
            </a:r>
          </a:p>
          <a:p>
            <a:endParaRPr lang="en-US" dirty="0"/>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5</a:t>
            </a:fld>
            <a:endParaRPr kumimoji="1" lang="x-none" altLang="en-US"/>
          </a:p>
        </p:txBody>
      </p:sp>
    </p:spTree>
    <p:extLst>
      <p:ext uri="{BB962C8B-B14F-4D97-AF65-F5344CB8AC3E}">
        <p14:creationId xmlns:p14="http://schemas.microsoft.com/office/powerpoint/2010/main" val="3223451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5/11/22 5:42</a:t>
            </a:r>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6</a:t>
            </a:fld>
            <a:endParaRPr kumimoji="1" lang="x-none" altLang="en-US"/>
          </a:p>
        </p:txBody>
      </p:sp>
    </p:spTree>
    <p:extLst>
      <p:ext uri="{BB962C8B-B14F-4D97-AF65-F5344CB8AC3E}">
        <p14:creationId xmlns:p14="http://schemas.microsoft.com/office/powerpoint/2010/main" val="573759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bg2">
                    <a:lumMod val="75000"/>
                  </a:schemeClr>
                </a:solidFill>
              </a:rPr>
              <a:t>Kyle to send Amy Jo the process of hiring consultants that ERCOT Generation Owners have.  </a:t>
            </a:r>
          </a:p>
          <a:p>
            <a:r>
              <a:rPr lang="en-US" dirty="0"/>
              <a:t>ERCOT delegates to </a:t>
            </a:r>
            <a:r>
              <a:rPr lang="en-US" dirty="0" err="1"/>
              <a:t>TSPs.</a:t>
            </a:r>
            <a:r>
              <a:rPr lang="en-US" dirty="0"/>
              <a:t>  TSPs like to keep the work in house. </a:t>
            </a:r>
          </a:p>
          <a:p>
            <a:endParaRPr lang="en-US" dirty="0"/>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7</a:t>
            </a:fld>
            <a:endParaRPr kumimoji="1" lang="x-none" altLang="en-US"/>
          </a:p>
        </p:txBody>
      </p:sp>
    </p:spTree>
    <p:extLst>
      <p:ext uri="{BB962C8B-B14F-4D97-AF65-F5344CB8AC3E}">
        <p14:creationId xmlns:p14="http://schemas.microsoft.com/office/powerpoint/2010/main" val="4225651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bg2">
                    <a:lumMod val="75000"/>
                  </a:schemeClr>
                </a:solidFill>
              </a:rPr>
              <a:t>Kyle to send Amy Jo the process of hiring consultants that ERCOT Generation Owners have.  </a:t>
            </a:r>
          </a:p>
          <a:p>
            <a:r>
              <a:rPr lang="en-US" dirty="0"/>
              <a:t>ERCOT delegates to </a:t>
            </a:r>
            <a:r>
              <a:rPr lang="en-US" dirty="0" err="1"/>
              <a:t>TSPs.</a:t>
            </a:r>
            <a:r>
              <a:rPr lang="en-US" dirty="0"/>
              <a:t>  TSPs like to keep the work in house. </a:t>
            </a:r>
          </a:p>
          <a:p>
            <a:endParaRPr lang="en-US" dirty="0"/>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8</a:t>
            </a:fld>
            <a:endParaRPr kumimoji="1" lang="x-none" altLang="en-US"/>
          </a:p>
        </p:txBody>
      </p:sp>
    </p:spTree>
    <p:extLst>
      <p:ext uri="{BB962C8B-B14F-4D97-AF65-F5344CB8AC3E}">
        <p14:creationId xmlns:p14="http://schemas.microsoft.com/office/powerpoint/2010/main" val="1068667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9</a:t>
            </a:fld>
            <a:endParaRPr kumimoji="1" lang="x-none" altLang="en-US"/>
          </a:p>
        </p:txBody>
      </p:sp>
    </p:spTree>
    <p:extLst>
      <p:ext uri="{BB962C8B-B14F-4D97-AF65-F5344CB8AC3E}">
        <p14:creationId xmlns:p14="http://schemas.microsoft.com/office/powerpoint/2010/main" val="924364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page">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70477167-95BA-074B-868E-A094871F313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4" name="텍스트 개체 틀 3">
            <a:extLst>
              <a:ext uri="{FF2B5EF4-FFF2-40B4-BE49-F238E27FC236}">
                <a16:creationId xmlns:a16="http://schemas.microsoft.com/office/drawing/2014/main" id="{EAB6E74C-7FD9-2742-858D-31E2A6863013}"/>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ko-KR" dirty="0"/>
              <a:t>The title of the document.</a:t>
            </a:r>
            <a:br>
              <a:rPr lang="en-US" altLang="ko-KR" dirty="0"/>
            </a:br>
            <a:r>
              <a:rPr lang="en-US" altLang="ko-KR" dirty="0"/>
              <a:t>Noto Sans Bold 35pt</a:t>
            </a:r>
            <a:endParaRPr kumimoji="1" lang="x-none" altLang="en-US" dirty="0"/>
          </a:p>
        </p:txBody>
      </p:sp>
      <p:sp>
        <p:nvSpPr>
          <p:cNvPr id="7" name="텍스트 개체 틀 6">
            <a:extLst>
              <a:ext uri="{FF2B5EF4-FFF2-40B4-BE49-F238E27FC236}">
                <a16:creationId xmlns:a16="http://schemas.microsoft.com/office/drawing/2014/main" id="{68F20297-86AA-DD4C-BBB1-D616663F6A06}"/>
              </a:ext>
            </a:extLst>
          </p:cNvPr>
          <p:cNvSpPr>
            <a:spLocks noGrp="1"/>
          </p:cNvSpPr>
          <p:nvPr>
            <p:ph type="body" sz="quarter" idx="11" hasCustomPrompt="1"/>
          </p:nvPr>
        </p:nvSpPr>
        <p:spPr>
          <a:xfrm>
            <a:off x="703951" y="1746374"/>
            <a:ext cx="6288836" cy="35392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i="0">
                <a:solidFill>
                  <a:schemeClr val="tx1"/>
                </a:solidFill>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x-none" dirty="0"/>
              <a:t>Department l Team name l Date 20pt</a:t>
            </a:r>
          </a:p>
        </p:txBody>
      </p:sp>
      <p:pic>
        <p:nvPicPr>
          <p:cNvPr id="10" name="그림 9">
            <a:extLst>
              <a:ext uri="{FF2B5EF4-FFF2-40B4-BE49-F238E27FC236}">
                <a16:creationId xmlns:a16="http://schemas.microsoft.com/office/drawing/2014/main" id="{1E86E6BF-16BF-AD4F-A76C-B96FEFB92FA6}"/>
              </a:ext>
            </a:extLst>
          </p:cNvPr>
          <p:cNvPicPr>
            <a:picLocks noChangeAspect="1"/>
          </p:cNvPicPr>
          <p:nvPr userDrawn="1"/>
        </p:nvPicPr>
        <p:blipFill>
          <a:blip r:embed="rId2"/>
          <a:stretch>
            <a:fillRect/>
          </a:stretch>
        </p:blipFill>
        <p:spPr>
          <a:xfrm>
            <a:off x="10605847" y="5779697"/>
            <a:ext cx="1440000" cy="775385"/>
          </a:xfrm>
          <a:prstGeom prst="rect">
            <a:avLst/>
          </a:prstGeom>
        </p:spPr>
      </p:pic>
    </p:spTree>
    <p:extLst>
      <p:ext uri="{BB962C8B-B14F-4D97-AF65-F5344CB8AC3E}">
        <p14:creationId xmlns:p14="http://schemas.microsoft.com/office/powerpoint/2010/main" val="3311058353"/>
      </p:ext>
    </p:extLst>
  </p:cSld>
  <p:clrMapOvr>
    <a:masterClrMapping/>
  </p:clrMapOvr>
  <p:extLst>
    <p:ext uri="{DCECCB84-F9BA-43D5-87BE-67443E8EF086}">
      <p15:sldGuideLst xmlns:p15="http://schemas.microsoft.com/office/powerpoint/2012/main">
        <p15:guide id="5" pos="7469">
          <p15:clr>
            <a:srgbClr val="FBAE40"/>
          </p15:clr>
        </p15:guide>
        <p15:guide id="6" pos="3840" userDrawn="1">
          <p15:clr>
            <a:srgbClr val="FBAE40"/>
          </p15:clr>
        </p15:guide>
        <p15:guide id="7" pos="438" userDrawn="1">
          <p15:clr>
            <a:srgbClr val="FBAE40"/>
          </p15:clr>
        </p15:guide>
        <p15:guide id="8" orient="horz" pos="1094" userDrawn="1">
          <p15:clr>
            <a:srgbClr val="FBAE40"/>
          </p15:clr>
        </p15:guide>
        <p15:guide id="9" orient="horz" pos="363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70477167-95BA-074B-868E-A094871F313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4" name="텍스트 개체 틀 3">
            <a:extLst>
              <a:ext uri="{FF2B5EF4-FFF2-40B4-BE49-F238E27FC236}">
                <a16:creationId xmlns:a16="http://schemas.microsoft.com/office/drawing/2014/main" id="{EAB6E74C-7FD9-2742-858D-31E2A6863013}"/>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ko-KR" dirty="0"/>
              <a:t>E.O.D</a:t>
            </a:r>
            <a:endParaRPr kumimoji="1" lang="x-none" altLang="en-US" dirty="0"/>
          </a:p>
        </p:txBody>
      </p:sp>
      <p:sp>
        <p:nvSpPr>
          <p:cNvPr id="7" name="텍스트 개체 틀 6">
            <a:extLst>
              <a:ext uri="{FF2B5EF4-FFF2-40B4-BE49-F238E27FC236}">
                <a16:creationId xmlns:a16="http://schemas.microsoft.com/office/drawing/2014/main" id="{68F20297-86AA-DD4C-BBB1-D616663F6A06}"/>
              </a:ext>
            </a:extLst>
          </p:cNvPr>
          <p:cNvSpPr>
            <a:spLocks noGrp="1"/>
          </p:cNvSpPr>
          <p:nvPr>
            <p:ph type="body" sz="quarter" idx="11" hasCustomPrompt="1"/>
          </p:nvPr>
        </p:nvSpPr>
        <p:spPr>
          <a:xfrm>
            <a:off x="703951" y="1746374"/>
            <a:ext cx="6288836" cy="35392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i="0">
                <a:solidFill>
                  <a:schemeClr val="tx1"/>
                </a:solidFill>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x-none" dirty="0"/>
              <a:t>Department l Team name l Date 20pt</a:t>
            </a:r>
          </a:p>
        </p:txBody>
      </p:sp>
      <p:pic>
        <p:nvPicPr>
          <p:cNvPr id="10" name="그림 9">
            <a:extLst>
              <a:ext uri="{FF2B5EF4-FFF2-40B4-BE49-F238E27FC236}">
                <a16:creationId xmlns:a16="http://schemas.microsoft.com/office/drawing/2014/main" id="{1E86E6BF-16BF-AD4F-A76C-B96FEFB92FA6}"/>
              </a:ext>
            </a:extLst>
          </p:cNvPr>
          <p:cNvPicPr>
            <a:picLocks noChangeAspect="1"/>
          </p:cNvPicPr>
          <p:nvPr userDrawn="1"/>
        </p:nvPicPr>
        <p:blipFill>
          <a:blip r:embed="rId2"/>
          <a:stretch>
            <a:fillRect/>
          </a:stretch>
        </p:blipFill>
        <p:spPr>
          <a:xfrm>
            <a:off x="10605847" y="5779697"/>
            <a:ext cx="1440000" cy="775385"/>
          </a:xfrm>
          <a:prstGeom prst="rect">
            <a:avLst/>
          </a:prstGeom>
        </p:spPr>
      </p:pic>
    </p:spTree>
    <p:extLst>
      <p:ext uri="{BB962C8B-B14F-4D97-AF65-F5344CB8AC3E}">
        <p14:creationId xmlns:p14="http://schemas.microsoft.com/office/powerpoint/2010/main" val="3709556789"/>
      </p:ext>
    </p:extLst>
  </p:cSld>
  <p:clrMapOvr>
    <a:masterClrMapping/>
  </p:clrMapOvr>
  <p:extLst>
    <p:ext uri="{DCECCB84-F9BA-43D5-87BE-67443E8EF086}">
      <p15:sldGuideLst xmlns:p15="http://schemas.microsoft.com/office/powerpoint/2012/main">
        <p15:guide id="5" pos="7469">
          <p15:clr>
            <a:srgbClr val="FBAE40"/>
          </p15:clr>
        </p15:guide>
        <p15:guide id="6" pos="3840" userDrawn="1">
          <p15:clr>
            <a:srgbClr val="FBAE40"/>
          </p15:clr>
        </p15:guide>
        <p15:guide id="7" pos="438" userDrawn="1">
          <p15:clr>
            <a:srgbClr val="FBAE40"/>
          </p15:clr>
        </p15:guide>
        <p15:guide id="8" orient="horz" pos="1094" userDrawn="1">
          <p15:clr>
            <a:srgbClr val="FBAE40"/>
          </p15:clr>
        </p15:guide>
        <p15:guide id="9" orient="horz" pos="363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ne frame">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70477167-95BA-074B-868E-A094871F313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Tree>
    <p:extLst>
      <p:ext uri="{BB962C8B-B14F-4D97-AF65-F5344CB8AC3E}">
        <p14:creationId xmlns:p14="http://schemas.microsoft.com/office/powerpoint/2010/main" val="3081901004"/>
      </p:ext>
    </p:extLst>
  </p:cSld>
  <p:clrMapOvr>
    <a:masterClrMapping/>
  </p:clrMapOvr>
  <p:extLst>
    <p:ext uri="{DCECCB84-F9BA-43D5-87BE-67443E8EF086}">
      <p15:sldGuideLst xmlns:p15="http://schemas.microsoft.com/office/powerpoint/2012/main">
        <p15:guide id="5" pos="7469">
          <p15:clr>
            <a:srgbClr val="FBAE40"/>
          </p15:clr>
        </p15:guide>
        <p15:guide id="6" pos="3840" userDrawn="1">
          <p15:clr>
            <a:srgbClr val="FBAE40"/>
          </p15:clr>
        </p15:guide>
        <p15:guide id="7" pos="438" userDrawn="1">
          <p15:clr>
            <a:srgbClr val="FBAE40"/>
          </p15:clr>
        </p15:guide>
        <p15:guide id="8" orient="horz" pos="1094" userDrawn="1">
          <p15:clr>
            <a:srgbClr val="FBAE40"/>
          </p15:clr>
        </p15:guide>
        <p15:guide id="9" orient="horz" pos="363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_1">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27B7B0EC-4CC3-B243-B290-E8E680E0EA25}"/>
              </a:ext>
            </a:extLst>
          </p:cNvPr>
          <p:cNvSpPr/>
          <p:nvPr userDrawn="1"/>
        </p:nvSpPr>
        <p:spPr>
          <a:xfrm>
            <a:off x="-118683" y="0"/>
            <a:ext cx="12472524" cy="689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sz="1800"/>
          </a:p>
        </p:txBody>
      </p:sp>
      <p:sp>
        <p:nvSpPr>
          <p:cNvPr id="7" name="텍스트 개체 틀 3">
            <a:extLst>
              <a:ext uri="{FF2B5EF4-FFF2-40B4-BE49-F238E27FC236}">
                <a16:creationId xmlns:a16="http://schemas.microsoft.com/office/drawing/2014/main" id="{C423925C-F6C4-5E4F-810C-ADCF1FB63498}"/>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x-none" dirty="0"/>
              <a:t>Table of Content 35pt</a:t>
            </a:r>
            <a:endParaRPr kumimoji="1" lang="x-none" altLang="en-US" dirty="0"/>
          </a:p>
        </p:txBody>
      </p:sp>
      <p:pic>
        <p:nvPicPr>
          <p:cNvPr id="26" name="그림 25">
            <a:extLst>
              <a:ext uri="{FF2B5EF4-FFF2-40B4-BE49-F238E27FC236}">
                <a16:creationId xmlns:a16="http://schemas.microsoft.com/office/drawing/2014/main" id="{D35E923B-F78C-7A4E-8E19-0B711D0B8E78}"/>
              </a:ext>
            </a:extLst>
          </p:cNvPr>
          <p:cNvPicPr>
            <a:picLocks noChangeAspect="1"/>
          </p:cNvPicPr>
          <p:nvPr userDrawn="1"/>
        </p:nvPicPr>
        <p:blipFill>
          <a:blip r:embed="rId2"/>
          <a:stretch>
            <a:fillRect/>
          </a:stretch>
        </p:blipFill>
        <p:spPr>
          <a:xfrm>
            <a:off x="10761122" y="383517"/>
            <a:ext cx="1260000" cy="678462"/>
          </a:xfrm>
          <a:prstGeom prst="rect">
            <a:avLst/>
          </a:prstGeom>
        </p:spPr>
      </p:pic>
      <p:sp>
        <p:nvSpPr>
          <p:cNvPr id="59" name="텍스트 개체 틀 26">
            <a:extLst>
              <a:ext uri="{FF2B5EF4-FFF2-40B4-BE49-F238E27FC236}">
                <a16:creationId xmlns:a16="http://schemas.microsoft.com/office/drawing/2014/main" id="{0B84BCED-9CFA-394F-B21E-3813AAEDD6DC}"/>
              </a:ext>
            </a:extLst>
          </p:cNvPr>
          <p:cNvSpPr>
            <a:spLocks noGrp="1"/>
          </p:cNvSpPr>
          <p:nvPr>
            <p:ph type="body" sz="quarter" idx="11" hasCustomPrompt="1"/>
          </p:nvPr>
        </p:nvSpPr>
        <p:spPr>
          <a:xfrm>
            <a:off x="703952" y="1844675"/>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01</a:t>
            </a:r>
            <a:endParaRPr kumimoji="1" lang="ko-KR" altLang="en-US" dirty="0"/>
          </a:p>
        </p:txBody>
      </p:sp>
      <p:sp>
        <p:nvSpPr>
          <p:cNvPr id="60" name="텍스트 개체 틀 26">
            <a:extLst>
              <a:ext uri="{FF2B5EF4-FFF2-40B4-BE49-F238E27FC236}">
                <a16:creationId xmlns:a16="http://schemas.microsoft.com/office/drawing/2014/main" id="{AA6DD81D-6D99-B640-8184-4D8E53E8A8B2}"/>
              </a:ext>
            </a:extLst>
          </p:cNvPr>
          <p:cNvSpPr>
            <a:spLocks noGrp="1"/>
          </p:cNvSpPr>
          <p:nvPr>
            <p:ph type="body" sz="quarter" idx="12" hasCustomPrompt="1"/>
          </p:nvPr>
        </p:nvSpPr>
        <p:spPr>
          <a:xfrm>
            <a:off x="1150039" y="1844676"/>
            <a:ext cx="2994051" cy="329787"/>
          </a:xfrm>
          <a:prstGeom prst="rect">
            <a:avLst/>
          </a:prstGeom>
        </p:spPr>
        <p:txBody>
          <a:bodyPr/>
          <a:lstStyle>
            <a:lvl1pPr marL="0" indent="0">
              <a:buNone/>
              <a:defRPr sz="14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61" name="텍스트 개체 틀 30">
            <a:extLst>
              <a:ext uri="{FF2B5EF4-FFF2-40B4-BE49-F238E27FC236}">
                <a16:creationId xmlns:a16="http://schemas.microsoft.com/office/drawing/2014/main" id="{C7D452F3-9180-DB47-B6C0-85F0E3D78576}"/>
              </a:ext>
            </a:extLst>
          </p:cNvPr>
          <p:cNvSpPr>
            <a:spLocks noGrp="1"/>
          </p:cNvSpPr>
          <p:nvPr>
            <p:ph type="body" sz="quarter" idx="13" hasCustomPrompt="1"/>
          </p:nvPr>
        </p:nvSpPr>
        <p:spPr>
          <a:xfrm>
            <a:off x="4144092" y="1844675"/>
            <a:ext cx="6617029"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sp>
        <p:nvSpPr>
          <p:cNvPr id="62" name="텍스트 개체 틀 26">
            <a:extLst>
              <a:ext uri="{FF2B5EF4-FFF2-40B4-BE49-F238E27FC236}">
                <a16:creationId xmlns:a16="http://schemas.microsoft.com/office/drawing/2014/main" id="{9FAC0367-704F-7548-8012-8B2E5B8A7E37}"/>
              </a:ext>
            </a:extLst>
          </p:cNvPr>
          <p:cNvSpPr>
            <a:spLocks noGrp="1"/>
          </p:cNvSpPr>
          <p:nvPr>
            <p:ph type="body" sz="quarter" idx="14" hasCustomPrompt="1"/>
          </p:nvPr>
        </p:nvSpPr>
        <p:spPr>
          <a:xfrm>
            <a:off x="703951" y="3070019"/>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02</a:t>
            </a:r>
            <a:endParaRPr kumimoji="1" lang="ko-KR" altLang="en-US" dirty="0"/>
          </a:p>
        </p:txBody>
      </p:sp>
      <p:sp>
        <p:nvSpPr>
          <p:cNvPr id="63" name="텍스트 개체 틀 26">
            <a:extLst>
              <a:ext uri="{FF2B5EF4-FFF2-40B4-BE49-F238E27FC236}">
                <a16:creationId xmlns:a16="http://schemas.microsoft.com/office/drawing/2014/main" id="{FCC77176-93C9-A148-916E-DB99AAD97293}"/>
              </a:ext>
            </a:extLst>
          </p:cNvPr>
          <p:cNvSpPr>
            <a:spLocks noGrp="1"/>
          </p:cNvSpPr>
          <p:nvPr>
            <p:ph type="body" sz="quarter" idx="15" hasCustomPrompt="1"/>
          </p:nvPr>
        </p:nvSpPr>
        <p:spPr>
          <a:xfrm>
            <a:off x="1150038" y="3070019"/>
            <a:ext cx="2994053"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64" name="텍스트 개체 틀 30">
            <a:extLst>
              <a:ext uri="{FF2B5EF4-FFF2-40B4-BE49-F238E27FC236}">
                <a16:creationId xmlns:a16="http://schemas.microsoft.com/office/drawing/2014/main" id="{DDA24CBE-A09E-A34D-BE69-B48527FDFD9A}"/>
              </a:ext>
            </a:extLst>
          </p:cNvPr>
          <p:cNvSpPr>
            <a:spLocks noGrp="1"/>
          </p:cNvSpPr>
          <p:nvPr>
            <p:ph type="body" sz="quarter" idx="16" hasCustomPrompt="1"/>
          </p:nvPr>
        </p:nvSpPr>
        <p:spPr>
          <a:xfrm>
            <a:off x="4144091" y="3070019"/>
            <a:ext cx="6617029"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sp>
        <p:nvSpPr>
          <p:cNvPr id="65" name="텍스트 개체 틀 26">
            <a:extLst>
              <a:ext uri="{FF2B5EF4-FFF2-40B4-BE49-F238E27FC236}">
                <a16:creationId xmlns:a16="http://schemas.microsoft.com/office/drawing/2014/main" id="{041F89A9-F08E-224C-964C-CEDCB233CCDA}"/>
              </a:ext>
            </a:extLst>
          </p:cNvPr>
          <p:cNvSpPr>
            <a:spLocks noGrp="1"/>
          </p:cNvSpPr>
          <p:nvPr>
            <p:ph type="body" sz="quarter" idx="17" hasCustomPrompt="1"/>
          </p:nvPr>
        </p:nvSpPr>
        <p:spPr>
          <a:xfrm>
            <a:off x="703951" y="4295363"/>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03</a:t>
            </a:r>
            <a:endParaRPr kumimoji="1" lang="ko-KR" altLang="en-US" dirty="0"/>
          </a:p>
        </p:txBody>
      </p:sp>
      <p:sp>
        <p:nvSpPr>
          <p:cNvPr id="66" name="텍스트 개체 틀 26">
            <a:extLst>
              <a:ext uri="{FF2B5EF4-FFF2-40B4-BE49-F238E27FC236}">
                <a16:creationId xmlns:a16="http://schemas.microsoft.com/office/drawing/2014/main" id="{0257345D-5552-4E4A-B046-C9114E624322}"/>
              </a:ext>
            </a:extLst>
          </p:cNvPr>
          <p:cNvSpPr>
            <a:spLocks noGrp="1"/>
          </p:cNvSpPr>
          <p:nvPr>
            <p:ph type="body" sz="quarter" idx="18" hasCustomPrompt="1"/>
          </p:nvPr>
        </p:nvSpPr>
        <p:spPr>
          <a:xfrm>
            <a:off x="1150038" y="4295363"/>
            <a:ext cx="2994053"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67" name="텍스트 개체 틀 30">
            <a:extLst>
              <a:ext uri="{FF2B5EF4-FFF2-40B4-BE49-F238E27FC236}">
                <a16:creationId xmlns:a16="http://schemas.microsoft.com/office/drawing/2014/main" id="{A7005CA8-19B4-734F-A74C-70C5BB51E242}"/>
              </a:ext>
            </a:extLst>
          </p:cNvPr>
          <p:cNvSpPr>
            <a:spLocks noGrp="1"/>
          </p:cNvSpPr>
          <p:nvPr>
            <p:ph type="body" sz="quarter" idx="19" hasCustomPrompt="1"/>
          </p:nvPr>
        </p:nvSpPr>
        <p:spPr>
          <a:xfrm>
            <a:off x="4144092" y="4295363"/>
            <a:ext cx="6617028"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sp>
        <p:nvSpPr>
          <p:cNvPr id="68" name="텍스트 개체 틀 26">
            <a:extLst>
              <a:ext uri="{FF2B5EF4-FFF2-40B4-BE49-F238E27FC236}">
                <a16:creationId xmlns:a16="http://schemas.microsoft.com/office/drawing/2014/main" id="{13809EC2-9464-9549-9AF3-8F91C107B3EC}"/>
              </a:ext>
            </a:extLst>
          </p:cNvPr>
          <p:cNvSpPr>
            <a:spLocks noGrp="1"/>
          </p:cNvSpPr>
          <p:nvPr>
            <p:ph type="body" sz="quarter" idx="20" hasCustomPrompt="1"/>
          </p:nvPr>
        </p:nvSpPr>
        <p:spPr>
          <a:xfrm>
            <a:off x="703951" y="5520707"/>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04</a:t>
            </a:r>
            <a:endParaRPr kumimoji="1" lang="ko-KR" altLang="en-US" dirty="0"/>
          </a:p>
        </p:txBody>
      </p:sp>
      <p:sp>
        <p:nvSpPr>
          <p:cNvPr id="69" name="텍스트 개체 틀 26">
            <a:extLst>
              <a:ext uri="{FF2B5EF4-FFF2-40B4-BE49-F238E27FC236}">
                <a16:creationId xmlns:a16="http://schemas.microsoft.com/office/drawing/2014/main" id="{166C497F-0F09-194F-900F-94B0B73EE8DC}"/>
              </a:ext>
            </a:extLst>
          </p:cNvPr>
          <p:cNvSpPr>
            <a:spLocks noGrp="1"/>
          </p:cNvSpPr>
          <p:nvPr>
            <p:ph type="body" sz="quarter" idx="21" hasCustomPrompt="1"/>
          </p:nvPr>
        </p:nvSpPr>
        <p:spPr>
          <a:xfrm>
            <a:off x="1150038" y="5520707"/>
            <a:ext cx="2994053"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70" name="텍스트 개체 틀 30">
            <a:extLst>
              <a:ext uri="{FF2B5EF4-FFF2-40B4-BE49-F238E27FC236}">
                <a16:creationId xmlns:a16="http://schemas.microsoft.com/office/drawing/2014/main" id="{4E97B3C1-365D-DA4E-8CB7-C349EF4629C5}"/>
              </a:ext>
            </a:extLst>
          </p:cNvPr>
          <p:cNvSpPr>
            <a:spLocks noGrp="1"/>
          </p:cNvSpPr>
          <p:nvPr>
            <p:ph type="body" sz="quarter" idx="22" hasCustomPrompt="1"/>
          </p:nvPr>
        </p:nvSpPr>
        <p:spPr>
          <a:xfrm>
            <a:off x="4144092" y="5520707"/>
            <a:ext cx="6617028"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cxnSp>
        <p:nvCxnSpPr>
          <p:cNvPr id="71" name="직선 연결선[R] 70">
            <a:extLst>
              <a:ext uri="{FF2B5EF4-FFF2-40B4-BE49-F238E27FC236}">
                <a16:creationId xmlns:a16="http://schemas.microsoft.com/office/drawing/2014/main" id="{9A8C8A97-1DB0-804C-8C34-34704CDE656D}"/>
              </a:ext>
            </a:extLst>
          </p:cNvPr>
          <p:cNvCxnSpPr/>
          <p:nvPr userDrawn="1"/>
        </p:nvCxnSpPr>
        <p:spPr>
          <a:xfrm>
            <a:off x="695860" y="1844675"/>
            <a:ext cx="100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직선 연결선[R] 71">
            <a:extLst>
              <a:ext uri="{FF2B5EF4-FFF2-40B4-BE49-F238E27FC236}">
                <a16:creationId xmlns:a16="http://schemas.microsoft.com/office/drawing/2014/main" id="{ED76EDD8-8AC5-474F-9DE4-640A4AB7B13E}"/>
              </a:ext>
            </a:extLst>
          </p:cNvPr>
          <p:cNvCxnSpPr/>
          <p:nvPr userDrawn="1"/>
        </p:nvCxnSpPr>
        <p:spPr>
          <a:xfrm>
            <a:off x="703951" y="3070019"/>
            <a:ext cx="1008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cxnSp>
        <p:nvCxnSpPr>
          <p:cNvPr id="73" name="직선 연결선[R] 72">
            <a:extLst>
              <a:ext uri="{FF2B5EF4-FFF2-40B4-BE49-F238E27FC236}">
                <a16:creationId xmlns:a16="http://schemas.microsoft.com/office/drawing/2014/main" id="{43ADFE9D-2158-1A4C-A90B-6FC7054AE297}"/>
              </a:ext>
            </a:extLst>
          </p:cNvPr>
          <p:cNvCxnSpPr/>
          <p:nvPr userDrawn="1"/>
        </p:nvCxnSpPr>
        <p:spPr>
          <a:xfrm>
            <a:off x="695860" y="4294851"/>
            <a:ext cx="1008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cxnSp>
        <p:nvCxnSpPr>
          <p:cNvPr id="74" name="직선 연결선[R] 73">
            <a:extLst>
              <a:ext uri="{FF2B5EF4-FFF2-40B4-BE49-F238E27FC236}">
                <a16:creationId xmlns:a16="http://schemas.microsoft.com/office/drawing/2014/main" id="{7D8E587B-4E07-0647-81FF-D34DA464451B}"/>
              </a:ext>
            </a:extLst>
          </p:cNvPr>
          <p:cNvCxnSpPr/>
          <p:nvPr userDrawn="1"/>
        </p:nvCxnSpPr>
        <p:spPr>
          <a:xfrm>
            <a:off x="695860" y="5520707"/>
            <a:ext cx="1008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12540"/>
      </p:ext>
    </p:extLst>
  </p:cSld>
  <p:clrMapOvr>
    <a:masterClrMapping/>
  </p:clrMapOvr>
  <p:extLst>
    <p:ext uri="{DCECCB84-F9BA-43D5-87BE-67443E8EF086}">
      <p15:sldGuideLst xmlns:p15="http://schemas.microsoft.com/office/powerpoint/2012/main">
        <p15:guide id="1" orient="horz" pos="4178">
          <p15:clr>
            <a:srgbClr val="FBAE40"/>
          </p15:clr>
        </p15:guide>
        <p15:guide id="2" pos="3840">
          <p15:clr>
            <a:srgbClr val="FBAE40"/>
          </p15:clr>
        </p15:guide>
        <p15:guide id="3" pos="7469">
          <p15:clr>
            <a:srgbClr val="FBAE40"/>
          </p15:clr>
        </p15:guide>
        <p15:guide id="4" pos="211">
          <p15:clr>
            <a:srgbClr val="FBAE40"/>
          </p15:clr>
        </p15:guide>
        <p15:guide id="5" orient="horz" pos="3634" userDrawn="1">
          <p15:clr>
            <a:srgbClr val="FBAE40"/>
          </p15:clr>
        </p15:guide>
        <p15:guide id="6" pos="438" userDrawn="1">
          <p15:clr>
            <a:srgbClr val="FBAE40"/>
          </p15:clr>
        </p15:guide>
        <p15:guide id="8" orient="horz" pos="116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ex_2">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27B7B0EC-4CC3-B243-B290-E8E680E0EA25}"/>
              </a:ext>
            </a:extLst>
          </p:cNvPr>
          <p:cNvSpPr/>
          <p:nvPr userDrawn="1"/>
        </p:nvSpPr>
        <p:spPr>
          <a:xfrm>
            <a:off x="-118683" y="0"/>
            <a:ext cx="12472524" cy="689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sz="1800"/>
          </a:p>
        </p:txBody>
      </p:sp>
      <p:sp>
        <p:nvSpPr>
          <p:cNvPr id="7" name="텍스트 개체 틀 3">
            <a:extLst>
              <a:ext uri="{FF2B5EF4-FFF2-40B4-BE49-F238E27FC236}">
                <a16:creationId xmlns:a16="http://schemas.microsoft.com/office/drawing/2014/main" id="{C423925C-F6C4-5E4F-810C-ADCF1FB63498}"/>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x-none" dirty="0"/>
              <a:t>Table of Content 35pt</a:t>
            </a:r>
            <a:endParaRPr kumimoji="1" lang="x-none" altLang="en-US" dirty="0"/>
          </a:p>
        </p:txBody>
      </p:sp>
      <p:pic>
        <p:nvPicPr>
          <p:cNvPr id="26" name="그림 25">
            <a:extLst>
              <a:ext uri="{FF2B5EF4-FFF2-40B4-BE49-F238E27FC236}">
                <a16:creationId xmlns:a16="http://schemas.microsoft.com/office/drawing/2014/main" id="{D35E923B-F78C-7A4E-8E19-0B711D0B8E78}"/>
              </a:ext>
            </a:extLst>
          </p:cNvPr>
          <p:cNvPicPr>
            <a:picLocks noChangeAspect="1"/>
          </p:cNvPicPr>
          <p:nvPr userDrawn="1"/>
        </p:nvPicPr>
        <p:blipFill>
          <a:blip r:embed="rId2"/>
          <a:stretch>
            <a:fillRect/>
          </a:stretch>
        </p:blipFill>
        <p:spPr>
          <a:xfrm>
            <a:off x="10761122" y="383517"/>
            <a:ext cx="1260000" cy="678462"/>
          </a:xfrm>
          <a:prstGeom prst="rect">
            <a:avLst/>
          </a:prstGeom>
        </p:spPr>
      </p:pic>
      <p:cxnSp>
        <p:nvCxnSpPr>
          <p:cNvPr id="27" name="직선 연결선[R] 26">
            <a:extLst>
              <a:ext uri="{FF2B5EF4-FFF2-40B4-BE49-F238E27FC236}">
                <a16:creationId xmlns:a16="http://schemas.microsoft.com/office/drawing/2014/main" id="{9F2261E5-1C49-E14B-98CB-E4616E9CA853}"/>
              </a:ext>
            </a:extLst>
          </p:cNvPr>
          <p:cNvCxnSpPr/>
          <p:nvPr userDrawn="1"/>
        </p:nvCxnSpPr>
        <p:spPr>
          <a:xfrm>
            <a:off x="703361" y="1861582"/>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28" name="텍스트 개체 틀 10">
            <a:extLst>
              <a:ext uri="{FF2B5EF4-FFF2-40B4-BE49-F238E27FC236}">
                <a16:creationId xmlns:a16="http://schemas.microsoft.com/office/drawing/2014/main" id="{01E9E321-158E-9D4E-84DC-EAE187F3C74E}"/>
              </a:ext>
            </a:extLst>
          </p:cNvPr>
          <p:cNvSpPr>
            <a:spLocks noGrp="1"/>
          </p:cNvSpPr>
          <p:nvPr>
            <p:ph type="body" sz="quarter" idx="11" hasCustomPrompt="1"/>
          </p:nvPr>
        </p:nvSpPr>
        <p:spPr>
          <a:xfrm>
            <a:off x="703361" y="1879857"/>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01</a:t>
            </a:r>
            <a:endParaRPr kumimoji="1" lang="x-none" altLang="en-US" dirty="0"/>
          </a:p>
        </p:txBody>
      </p:sp>
      <p:sp>
        <p:nvSpPr>
          <p:cNvPr id="29" name="텍스트 개체 틀 13">
            <a:extLst>
              <a:ext uri="{FF2B5EF4-FFF2-40B4-BE49-F238E27FC236}">
                <a16:creationId xmlns:a16="http://schemas.microsoft.com/office/drawing/2014/main" id="{02BC617B-ADF0-954B-998E-183AC34D31B5}"/>
              </a:ext>
            </a:extLst>
          </p:cNvPr>
          <p:cNvSpPr>
            <a:spLocks noGrp="1"/>
          </p:cNvSpPr>
          <p:nvPr>
            <p:ph type="body" sz="quarter" idx="12" hasCustomPrompt="1"/>
          </p:nvPr>
        </p:nvSpPr>
        <p:spPr>
          <a:xfrm>
            <a:off x="1068549" y="1879856"/>
            <a:ext cx="1278763" cy="1024139"/>
          </a:xfrm>
          <a:prstGeom prst="rect">
            <a:avLst/>
          </a:prstGeom>
        </p:spPr>
        <p:txBody>
          <a:bodyPr/>
          <a:lstStyle>
            <a:lvl1pPr marL="0" indent="0">
              <a:buNone/>
              <a:defRPr sz="14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30" name="텍스트 개체 틀 15">
            <a:extLst>
              <a:ext uri="{FF2B5EF4-FFF2-40B4-BE49-F238E27FC236}">
                <a16:creationId xmlns:a16="http://schemas.microsoft.com/office/drawing/2014/main" id="{D2511709-27FD-A244-9A43-D48792E92944}"/>
              </a:ext>
            </a:extLst>
          </p:cNvPr>
          <p:cNvSpPr>
            <a:spLocks noGrp="1"/>
          </p:cNvSpPr>
          <p:nvPr>
            <p:ph type="body" sz="quarter" idx="13" hasCustomPrompt="1"/>
          </p:nvPr>
        </p:nvSpPr>
        <p:spPr>
          <a:xfrm>
            <a:off x="2347311" y="1879857"/>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31" name="직선 연결선[R] 30">
            <a:extLst>
              <a:ext uri="{FF2B5EF4-FFF2-40B4-BE49-F238E27FC236}">
                <a16:creationId xmlns:a16="http://schemas.microsoft.com/office/drawing/2014/main" id="{546C8AB1-5D29-9A42-9D1C-C83653511BDD}"/>
              </a:ext>
            </a:extLst>
          </p:cNvPr>
          <p:cNvCxnSpPr/>
          <p:nvPr userDrawn="1"/>
        </p:nvCxnSpPr>
        <p:spPr>
          <a:xfrm>
            <a:off x="703361" y="2992390"/>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32" name="텍스트 개체 틀 10">
            <a:extLst>
              <a:ext uri="{FF2B5EF4-FFF2-40B4-BE49-F238E27FC236}">
                <a16:creationId xmlns:a16="http://schemas.microsoft.com/office/drawing/2014/main" id="{EBE5F423-315F-B141-946F-61B83473D9B4}"/>
              </a:ext>
            </a:extLst>
          </p:cNvPr>
          <p:cNvSpPr>
            <a:spLocks noGrp="1"/>
          </p:cNvSpPr>
          <p:nvPr>
            <p:ph type="body" sz="quarter" idx="14" hasCustomPrompt="1"/>
          </p:nvPr>
        </p:nvSpPr>
        <p:spPr>
          <a:xfrm>
            <a:off x="703361" y="3010665"/>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02</a:t>
            </a:r>
            <a:endParaRPr kumimoji="1" lang="x-none" altLang="en-US" dirty="0"/>
          </a:p>
        </p:txBody>
      </p:sp>
      <p:sp>
        <p:nvSpPr>
          <p:cNvPr id="33" name="텍스트 개체 틀 13">
            <a:extLst>
              <a:ext uri="{FF2B5EF4-FFF2-40B4-BE49-F238E27FC236}">
                <a16:creationId xmlns:a16="http://schemas.microsoft.com/office/drawing/2014/main" id="{07AFB5A6-0C27-D547-BEA1-97295692370C}"/>
              </a:ext>
            </a:extLst>
          </p:cNvPr>
          <p:cNvSpPr>
            <a:spLocks noGrp="1"/>
          </p:cNvSpPr>
          <p:nvPr>
            <p:ph type="body" sz="quarter" idx="15" hasCustomPrompt="1"/>
          </p:nvPr>
        </p:nvSpPr>
        <p:spPr>
          <a:xfrm>
            <a:off x="1068549" y="3010664"/>
            <a:ext cx="1278763" cy="1024129"/>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34" name="텍스트 개체 틀 15">
            <a:extLst>
              <a:ext uri="{FF2B5EF4-FFF2-40B4-BE49-F238E27FC236}">
                <a16:creationId xmlns:a16="http://schemas.microsoft.com/office/drawing/2014/main" id="{00AE3542-6712-5847-B82C-8296B247B05F}"/>
              </a:ext>
            </a:extLst>
          </p:cNvPr>
          <p:cNvSpPr>
            <a:spLocks noGrp="1"/>
          </p:cNvSpPr>
          <p:nvPr>
            <p:ph type="body" sz="quarter" idx="16" hasCustomPrompt="1"/>
          </p:nvPr>
        </p:nvSpPr>
        <p:spPr>
          <a:xfrm>
            <a:off x="2347311" y="3010665"/>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35" name="직선 연결선[R] 34">
            <a:extLst>
              <a:ext uri="{FF2B5EF4-FFF2-40B4-BE49-F238E27FC236}">
                <a16:creationId xmlns:a16="http://schemas.microsoft.com/office/drawing/2014/main" id="{2B28092A-6570-FD49-A027-84D879F8B61C}"/>
              </a:ext>
            </a:extLst>
          </p:cNvPr>
          <p:cNvCxnSpPr/>
          <p:nvPr userDrawn="1"/>
        </p:nvCxnSpPr>
        <p:spPr>
          <a:xfrm>
            <a:off x="711453" y="4140285"/>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36" name="텍스트 개체 틀 10">
            <a:extLst>
              <a:ext uri="{FF2B5EF4-FFF2-40B4-BE49-F238E27FC236}">
                <a16:creationId xmlns:a16="http://schemas.microsoft.com/office/drawing/2014/main" id="{EC66FE20-E274-6449-9E2D-8143B6E2AF03}"/>
              </a:ext>
            </a:extLst>
          </p:cNvPr>
          <p:cNvSpPr>
            <a:spLocks noGrp="1"/>
          </p:cNvSpPr>
          <p:nvPr>
            <p:ph type="body" sz="quarter" idx="17" hasCustomPrompt="1"/>
          </p:nvPr>
        </p:nvSpPr>
        <p:spPr>
          <a:xfrm>
            <a:off x="711453" y="4158560"/>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03</a:t>
            </a:r>
            <a:endParaRPr kumimoji="1" lang="x-none" altLang="en-US" dirty="0"/>
          </a:p>
        </p:txBody>
      </p:sp>
      <p:sp>
        <p:nvSpPr>
          <p:cNvPr id="37" name="텍스트 개체 틀 13">
            <a:extLst>
              <a:ext uri="{FF2B5EF4-FFF2-40B4-BE49-F238E27FC236}">
                <a16:creationId xmlns:a16="http://schemas.microsoft.com/office/drawing/2014/main" id="{8189BFF6-121F-8845-9876-A025B8DA4455}"/>
              </a:ext>
            </a:extLst>
          </p:cNvPr>
          <p:cNvSpPr>
            <a:spLocks noGrp="1"/>
          </p:cNvSpPr>
          <p:nvPr>
            <p:ph type="body" sz="quarter" idx="18" hasCustomPrompt="1"/>
          </p:nvPr>
        </p:nvSpPr>
        <p:spPr>
          <a:xfrm>
            <a:off x="1076641" y="4158559"/>
            <a:ext cx="1278763" cy="1007037"/>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38" name="텍스트 개체 틀 15">
            <a:extLst>
              <a:ext uri="{FF2B5EF4-FFF2-40B4-BE49-F238E27FC236}">
                <a16:creationId xmlns:a16="http://schemas.microsoft.com/office/drawing/2014/main" id="{4A81FC42-4111-1846-8307-BA95055AF6E2}"/>
              </a:ext>
            </a:extLst>
          </p:cNvPr>
          <p:cNvSpPr>
            <a:spLocks noGrp="1"/>
          </p:cNvSpPr>
          <p:nvPr>
            <p:ph type="body" sz="quarter" idx="19" hasCustomPrompt="1"/>
          </p:nvPr>
        </p:nvSpPr>
        <p:spPr>
          <a:xfrm>
            <a:off x="2364547" y="4158560"/>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39" name="직선 연결선[R] 38">
            <a:extLst>
              <a:ext uri="{FF2B5EF4-FFF2-40B4-BE49-F238E27FC236}">
                <a16:creationId xmlns:a16="http://schemas.microsoft.com/office/drawing/2014/main" id="{DCF6E12E-2B28-574D-94CE-EF7EFDA559AA}"/>
              </a:ext>
            </a:extLst>
          </p:cNvPr>
          <p:cNvCxnSpPr/>
          <p:nvPr userDrawn="1"/>
        </p:nvCxnSpPr>
        <p:spPr>
          <a:xfrm>
            <a:off x="711453" y="5271093"/>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40" name="텍스트 개체 틀 10">
            <a:extLst>
              <a:ext uri="{FF2B5EF4-FFF2-40B4-BE49-F238E27FC236}">
                <a16:creationId xmlns:a16="http://schemas.microsoft.com/office/drawing/2014/main" id="{739F8F28-AF08-D442-80DA-453DAA09EFF6}"/>
              </a:ext>
            </a:extLst>
          </p:cNvPr>
          <p:cNvSpPr>
            <a:spLocks noGrp="1"/>
          </p:cNvSpPr>
          <p:nvPr>
            <p:ph type="body" sz="quarter" idx="20" hasCustomPrompt="1"/>
          </p:nvPr>
        </p:nvSpPr>
        <p:spPr>
          <a:xfrm>
            <a:off x="711453" y="5289368"/>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04</a:t>
            </a:r>
            <a:endParaRPr kumimoji="1" lang="x-none" altLang="en-US" dirty="0"/>
          </a:p>
        </p:txBody>
      </p:sp>
      <p:sp>
        <p:nvSpPr>
          <p:cNvPr id="41" name="텍스트 개체 틀 13">
            <a:extLst>
              <a:ext uri="{FF2B5EF4-FFF2-40B4-BE49-F238E27FC236}">
                <a16:creationId xmlns:a16="http://schemas.microsoft.com/office/drawing/2014/main" id="{43F7CB60-F986-FC40-ADCF-75AB8326B5C1}"/>
              </a:ext>
            </a:extLst>
          </p:cNvPr>
          <p:cNvSpPr>
            <a:spLocks noGrp="1"/>
          </p:cNvSpPr>
          <p:nvPr>
            <p:ph type="body" sz="quarter" idx="21" hasCustomPrompt="1"/>
          </p:nvPr>
        </p:nvSpPr>
        <p:spPr>
          <a:xfrm>
            <a:off x="1076641" y="5289367"/>
            <a:ext cx="1278763" cy="1007027"/>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42" name="텍스트 개체 틀 15">
            <a:extLst>
              <a:ext uri="{FF2B5EF4-FFF2-40B4-BE49-F238E27FC236}">
                <a16:creationId xmlns:a16="http://schemas.microsoft.com/office/drawing/2014/main" id="{DA6DEA23-77B4-DF41-B565-D7E132E21C16}"/>
              </a:ext>
            </a:extLst>
          </p:cNvPr>
          <p:cNvSpPr>
            <a:spLocks noGrp="1"/>
          </p:cNvSpPr>
          <p:nvPr>
            <p:ph type="body" sz="quarter" idx="22" hasCustomPrompt="1"/>
          </p:nvPr>
        </p:nvSpPr>
        <p:spPr>
          <a:xfrm>
            <a:off x="2364547" y="5289368"/>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43" name="직선 연결선[R] 42">
            <a:extLst>
              <a:ext uri="{FF2B5EF4-FFF2-40B4-BE49-F238E27FC236}">
                <a16:creationId xmlns:a16="http://schemas.microsoft.com/office/drawing/2014/main" id="{6F9758A2-11F6-BA40-87E2-2E11E709D7F7}"/>
              </a:ext>
            </a:extLst>
          </p:cNvPr>
          <p:cNvCxnSpPr/>
          <p:nvPr userDrawn="1"/>
        </p:nvCxnSpPr>
        <p:spPr>
          <a:xfrm>
            <a:off x="6104626" y="1862327"/>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44" name="텍스트 개체 틀 10">
            <a:extLst>
              <a:ext uri="{FF2B5EF4-FFF2-40B4-BE49-F238E27FC236}">
                <a16:creationId xmlns:a16="http://schemas.microsoft.com/office/drawing/2014/main" id="{4BF13019-1D0C-FA42-B480-E0199993EE5E}"/>
              </a:ext>
            </a:extLst>
          </p:cNvPr>
          <p:cNvSpPr>
            <a:spLocks noGrp="1"/>
          </p:cNvSpPr>
          <p:nvPr>
            <p:ph type="body" sz="quarter" idx="23" hasCustomPrompt="1"/>
          </p:nvPr>
        </p:nvSpPr>
        <p:spPr>
          <a:xfrm>
            <a:off x="6104626" y="1880602"/>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05</a:t>
            </a:r>
            <a:endParaRPr kumimoji="1" lang="x-none" altLang="en-US" dirty="0"/>
          </a:p>
        </p:txBody>
      </p:sp>
      <p:sp>
        <p:nvSpPr>
          <p:cNvPr id="45" name="텍스트 개체 틀 13">
            <a:extLst>
              <a:ext uri="{FF2B5EF4-FFF2-40B4-BE49-F238E27FC236}">
                <a16:creationId xmlns:a16="http://schemas.microsoft.com/office/drawing/2014/main" id="{0ECFF1B2-BFCF-0046-A958-0637D11BC121}"/>
              </a:ext>
            </a:extLst>
          </p:cNvPr>
          <p:cNvSpPr>
            <a:spLocks noGrp="1"/>
          </p:cNvSpPr>
          <p:nvPr>
            <p:ph type="body" sz="quarter" idx="24" hasCustomPrompt="1"/>
          </p:nvPr>
        </p:nvSpPr>
        <p:spPr>
          <a:xfrm>
            <a:off x="6469814" y="1880601"/>
            <a:ext cx="1278763" cy="10241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46" name="텍스트 개체 틀 15">
            <a:extLst>
              <a:ext uri="{FF2B5EF4-FFF2-40B4-BE49-F238E27FC236}">
                <a16:creationId xmlns:a16="http://schemas.microsoft.com/office/drawing/2014/main" id="{BB5EAF98-0D55-6A4F-8EE5-229AF25156D5}"/>
              </a:ext>
            </a:extLst>
          </p:cNvPr>
          <p:cNvSpPr>
            <a:spLocks noGrp="1"/>
          </p:cNvSpPr>
          <p:nvPr>
            <p:ph type="body" sz="quarter" idx="25" hasCustomPrompt="1"/>
          </p:nvPr>
        </p:nvSpPr>
        <p:spPr>
          <a:xfrm>
            <a:off x="7748576" y="1880602"/>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47" name="직선 연결선[R] 46">
            <a:extLst>
              <a:ext uri="{FF2B5EF4-FFF2-40B4-BE49-F238E27FC236}">
                <a16:creationId xmlns:a16="http://schemas.microsoft.com/office/drawing/2014/main" id="{76CEA64F-259F-FF4C-93DA-42B1BAF5C5A7}"/>
              </a:ext>
            </a:extLst>
          </p:cNvPr>
          <p:cNvCxnSpPr/>
          <p:nvPr userDrawn="1"/>
        </p:nvCxnSpPr>
        <p:spPr>
          <a:xfrm>
            <a:off x="6104626" y="2993135"/>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48" name="텍스트 개체 틀 10">
            <a:extLst>
              <a:ext uri="{FF2B5EF4-FFF2-40B4-BE49-F238E27FC236}">
                <a16:creationId xmlns:a16="http://schemas.microsoft.com/office/drawing/2014/main" id="{8A1B2E8E-DE62-F449-B04B-F02B71864E62}"/>
              </a:ext>
            </a:extLst>
          </p:cNvPr>
          <p:cNvSpPr>
            <a:spLocks noGrp="1"/>
          </p:cNvSpPr>
          <p:nvPr>
            <p:ph type="body" sz="quarter" idx="26" hasCustomPrompt="1"/>
          </p:nvPr>
        </p:nvSpPr>
        <p:spPr>
          <a:xfrm>
            <a:off x="6104626" y="3011410"/>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06</a:t>
            </a:r>
            <a:endParaRPr kumimoji="1" lang="x-none" altLang="en-US" dirty="0"/>
          </a:p>
        </p:txBody>
      </p:sp>
      <p:sp>
        <p:nvSpPr>
          <p:cNvPr id="49" name="텍스트 개체 틀 13">
            <a:extLst>
              <a:ext uri="{FF2B5EF4-FFF2-40B4-BE49-F238E27FC236}">
                <a16:creationId xmlns:a16="http://schemas.microsoft.com/office/drawing/2014/main" id="{09444EFE-DAC4-0649-BA38-EB2B9C63DC16}"/>
              </a:ext>
            </a:extLst>
          </p:cNvPr>
          <p:cNvSpPr>
            <a:spLocks noGrp="1"/>
          </p:cNvSpPr>
          <p:nvPr>
            <p:ph type="body" sz="quarter" idx="27" hasCustomPrompt="1"/>
          </p:nvPr>
        </p:nvSpPr>
        <p:spPr>
          <a:xfrm>
            <a:off x="6469814" y="3011409"/>
            <a:ext cx="1278763" cy="1024127"/>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50" name="텍스트 개체 틀 15">
            <a:extLst>
              <a:ext uri="{FF2B5EF4-FFF2-40B4-BE49-F238E27FC236}">
                <a16:creationId xmlns:a16="http://schemas.microsoft.com/office/drawing/2014/main" id="{D508F312-7F40-6440-A849-2CBB06F6E4D2}"/>
              </a:ext>
            </a:extLst>
          </p:cNvPr>
          <p:cNvSpPr>
            <a:spLocks noGrp="1"/>
          </p:cNvSpPr>
          <p:nvPr>
            <p:ph type="body" sz="quarter" idx="28" hasCustomPrompt="1"/>
          </p:nvPr>
        </p:nvSpPr>
        <p:spPr>
          <a:xfrm>
            <a:off x="7748576" y="3011410"/>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51" name="직선 연결선[R] 50">
            <a:extLst>
              <a:ext uri="{FF2B5EF4-FFF2-40B4-BE49-F238E27FC236}">
                <a16:creationId xmlns:a16="http://schemas.microsoft.com/office/drawing/2014/main" id="{6E0511E0-D71C-8F45-BDD4-801DEFDFA8A3}"/>
              </a:ext>
            </a:extLst>
          </p:cNvPr>
          <p:cNvCxnSpPr/>
          <p:nvPr userDrawn="1"/>
        </p:nvCxnSpPr>
        <p:spPr>
          <a:xfrm>
            <a:off x="6112718" y="4141030"/>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52" name="텍스트 개체 틀 10">
            <a:extLst>
              <a:ext uri="{FF2B5EF4-FFF2-40B4-BE49-F238E27FC236}">
                <a16:creationId xmlns:a16="http://schemas.microsoft.com/office/drawing/2014/main" id="{C1F55AD1-619F-134F-B497-2EABCAD14125}"/>
              </a:ext>
            </a:extLst>
          </p:cNvPr>
          <p:cNvSpPr>
            <a:spLocks noGrp="1"/>
          </p:cNvSpPr>
          <p:nvPr>
            <p:ph type="body" sz="quarter" idx="29" hasCustomPrompt="1"/>
          </p:nvPr>
        </p:nvSpPr>
        <p:spPr>
          <a:xfrm>
            <a:off x="6112718" y="4159305"/>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07</a:t>
            </a:r>
            <a:endParaRPr kumimoji="1" lang="x-none" altLang="en-US" dirty="0"/>
          </a:p>
        </p:txBody>
      </p:sp>
      <p:sp>
        <p:nvSpPr>
          <p:cNvPr id="53" name="텍스트 개체 틀 13">
            <a:extLst>
              <a:ext uri="{FF2B5EF4-FFF2-40B4-BE49-F238E27FC236}">
                <a16:creationId xmlns:a16="http://schemas.microsoft.com/office/drawing/2014/main" id="{4BD8FF51-9B66-DA45-9AA3-6F62FAA8C6FA}"/>
              </a:ext>
            </a:extLst>
          </p:cNvPr>
          <p:cNvSpPr>
            <a:spLocks noGrp="1"/>
          </p:cNvSpPr>
          <p:nvPr>
            <p:ph type="body" sz="quarter" idx="30" hasCustomPrompt="1"/>
          </p:nvPr>
        </p:nvSpPr>
        <p:spPr>
          <a:xfrm>
            <a:off x="6477906" y="4159304"/>
            <a:ext cx="1278763" cy="1007031"/>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54" name="텍스트 개체 틀 15">
            <a:extLst>
              <a:ext uri="{FF2B5EF4-FFF2-40B4-BE49-F238E27FC236}">
                <a16:creationId xmlns:a16="http://schemas.microsoft.com/office/drawing/2014/main" id="{6FBF43CE-8B2C-1043-ABA4-D94199340EF1}"/>
              </a:ext>
            </a:extLst>
          </p:cNvPr>
          <p:cNvSpPr>
            <a:spLocks noGrp="1"/>
          </p:cNvSpPr>
          <p:nvPr>
            <p:ph type="body" sz="quarter" idx="31" hasCustomPrompt="1"/>
          </p:nvPr>
        </p:nvSpPr>
        <p:spPr>
          <a:xfrm>
            <a:off x="7765812" y="4159305"/>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55" name="직선 연결선[R] 54">
            <a:extLst>
              <a:ext uri="{FF2B5EF4-FFF2-40B4-BE49-F238E27FC236}">
                <a16:creationId xmlns:a16="http://schemas.microsoft.com/office/drawing/2014/main" id="{E286BE5D-5F30-DD41-B90A-D0C742A72286}"/>
              </a:ext>
            </a:extLst>
          </p:cNvPr>
          <p:cNvCxnSpPr/>
          <p:nvPr userDrawn="1"/>
        </p:nvCxnSpPr>
        <p:spPr>
          <a:xfrm>
            <a:off x="6112718" y="5271838"/>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56" name="텍스트 개체 틀 10">
            <a:extLst>
              <a:ext uri="{FF2B5EF4-FFF2-40B4-BE49-F238E27FC236}">
                <a16:creationId xmlns:a16="http://schemas.microsoft.com/office/drawing/2014/main" id="{EBC39619-AA57-9D43-A598-E6BBE821418B}"/>
              </a:ext>
            </a:extLst>
          </p:cNvPr>
          <p:cNvSpPr>
            <a:spLocks noGrp="1"/>
          </p:cNvSpPr>
          <p:nvPr>
            <p:ph type="body" sz="quarter" idx="32" hasCustomPrompt="1"/>
          </p:nvPr>
        </p:nvSpPr>
        <p:spPr>
          <a:xfrm>
            <a:off x="6112718" y="5290113"/>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08</a:t>
            </a:r>
            <a:endParaRPr kumimoji="1" lang="x-none" altLang="en-US" dirty="0"/>
          </a:p>
        </p:txBody>
      </p:sp>
      <p:sp>
        <p:nvSpPr>
          <p:cNvPr id="57" name="텍스트 개체 틀 13">
            <a:extLst>
              <a:ext uri="{FF2B5EF4-FFF2-40B4-BE49-F238E27FC236}">
                <a16:creationId xmlns:a16="http://schemas.microsoft.com/office/drawing/2014/main" id="{7349028F-7159-E544-99D0-EA33894C7FCB}"/>
              </a:ext>
            </a:extLst>
          </p:cNvPr>
          <p:cNvSpPr>
            <a:spLocks noGrp="1"/>
          </p:cNvSpPr>
          <p:nvPr>
            <p:ph type="body" sz="quarter" idx="33" hasCustomPrompt="1"/>
          </p:nvPr>
        </p:nvSpPr>
        <p:spPr>
          <a:xfrm>
            <a:off x="6477906" y="5290112"/>
            <a:ext cx="1278763" cy="1007019"/>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58" name="텍스트 개체 틀 15">
            <a:extLst>
              <a:ext uri="{FF2B5EF4-FFF2-40B4-BE49-F238E27FC236}">
                <a16:creationId xmlns:a16="http://schemas.microsoft.com/office/drawing/2014/main" id="{09532AA3-667E-D946-AB8C-099EB6D2E1D5}"/>
              </a:ext>
            </a:extLst>
          </p:cNvPr>
          <p:cNvSpPr>
            <a:spLocks noGrp="1"/>
          </p:cNvSpPr>
          <p:nvPr>
            <p:ph type="body" sz="quarter" idx="34" hasCustomPrompt="1"/>
          </p:nvPr>
        </p:nvSpPr>
        <p:spPr>
          <a:xfrm>
            <a:off x="7765812" y="5290113"/>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spTree>
    <p:extLst>
      <p:ext uri="{BB962C8B-B14F-4D97-AF65-F5344CB8AC3E}">
        <p14:creationId xmlns:p14="http://schemas.microsoft.com/office/powerpoint/2010/main" val="4017925329"/>
      </p:ext>
    </p:extLst>
  </p:cSld>
  <p:clrMapOvr>
    <a:masterClrMapping/>
  </p:clrMapOvr>
  <p:extLst>
    <p:ext uri="{DCECCB84-F9BA-43D5-87BE-67443E8EF086}">
      <p15:sldGuideLst xmlns:p15="http://schemas.microsoft.com/office/powerpoint/2012/main">
        <p15:guide id="1" orient="horz" pos="4178">
          <p15:clr>
            <a:srgbClr val="FBAE40"/>
          </p15:clr>
        </p15:guide>
        <p15:guide id="2" pos="3840">
          <p15:clr>
            <a:srgbClr val="FBAE40"/>
          </p15:clr>
        </p15:guide>
        <p15:guide id="3" pos="7469">
          <p15:clr>
            <a:srgbClr val="FBAE40"/>
          </p15:clr>
        </p15:guide>
        <p15:guide id="4" pos="211">
          <p15:clr>
            <a:srgbClr val="FBAE40"/>
          </p15:clr>
        </p15:guide>
        <p15:guide id="5" orient="horz" pos="3634" userDrawn="1">
          <p15:clr>
            <a:srgbClr val="FBAE40"/>
          </p15:clr>
        </p15:guide>
        <p15:guide id="6" pos="438" userDrawn="1">
          <p15:clr>
            <a:srgbClr val="FBAE40"/>
          </p15:clr>
        </p15:guide>
        <p15:guide id="8" orient="horz" pos="116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_">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27B7B0EC-4CC3-B243-B290-E8E680E0EA25}"/>
              </a:ext>
            </a:extLst>
          </p:cNvPr>
          <p:cNvSpPr/>
          <p:nvPr userDrawn="1"/>
        </p:nvSpPr>
        <p:spPr>
          <a:xfrm>
            <a:off x="-118683" y="0"/>
            <a:ext cx="12472524" cy="689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sz="1800"/>
          </a:p>
        </p:txBody>
      </p:sp>
      <p:sp>
        <p:nvSpPr>
          <p:cNvPr id="59" name="텍스트 개체 틀 4">
            <a:extLst>
              <a:ext uri="{FF2B5EF4-FFF2-40B4-BE49-F238E27FC236}">
                <a16:creationId xmlns:a16="http://schemas.microsoft.com/office/drawing/2014/main" id="{0BCB99EC-66A5-724E-AACC-1FDB4599ABF2}"/>
              </a:ext>
            </a:extLst>
          </p:cNvPr>
          <p:cNvSpPr>
            <a:spLocks noGrp="1"/>
          </p:cNvSpPr>
          <p:nvPr>
            <p:ph type="body" sz="quarter" idx="10" hasCustomPrompt="1"/>
          </p:nvPr>
        </p:nvSpPr>
        <p:spPr>
          <a:xfrm>
            <a:off x="581261" y="2501448"/>
            <a:ext cx="1170855" cy="644089"/>
          </a:xfrm>
          <a:prstGeom prst="rect">
            <a:avLst/>
          </a:prstGeom>
        </p:spPr>
        <p:txBody>
          <a:bodyPr/>
          <a:lstStyle>
            <a:lvl1pPr marL="0" indent="0">
              <a:buNone/>
              <a:defRPr sz="45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01</a:t>
            </a:r>
            <a:endParaRPr kumimoji="1" lang="x-none" altLang="en-US" dirty="0"/>
          </a:p>
        </p:txBody>
      </p:sp>
      <p:sp>
        <p:nvSpPr>
          <p:cNvPr id="60" name="텍스트 개체 틀 6">
            <a:extLst>
              <a:ext uri="{FF2B5EF4-FFF2-40B4-BE49-F238E27FC236}">
                <a16:creationId xmlns:a16="http://schemas.microsoft.com/office/drawing/2014/main" id="{C74E34DD-3836-F54F-BA67-64634A6E316D}"/>
              </a:ext>
            </a:extLst>
          </p:cNvPr>
          <p:cNvSpPr>
            <a:spLocks noGrp="1"/>
          </p:cNvSpPr>
          <p:nvPr>
            <p:ph type="body" sz="quarter" idx="11" hasCustomPrompt="1"/>
          </p:nvPr>
        </p:nvSpPr>
        <p:spPr>
          <a:xfrm>
            <a:off x="1845840" y="2501448"/>
            <a:ext cx="9974685" cy="1563687"/>
          </a:xfrm>
          <a:prstGeom prst="rect">
            <a:avLst/>
          </a:prstGeom>
        </p:spPr>
        <p:txBody>
          <a:bodyPr/>
          <a:lstStyle>
            <a:lvl1pPr marL="0" indent="0">
              <a:buNone/>
              <a:defRPr sz="45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Section title Bold Max 45pt</a:t>
            </a:r>
            <a:endParaRPr kumimoji="1" lang="x-none" altLang="en-US" dirty="0"/>
          </a:p>
        </p:txBody>
      </p:sp>
      <p:pic>
        <p:nvPicPr>
          <p:cNvPr id="6" name="그림 5">
            <a:extLst>
              <a:ext uri="{FF2B5EF4-FFF2-40B4-BE49-F238E27FC236}">
                <a16:creationId xmlns:a16="http://schemas.microsoft.com/office/drawing/2014/main" id="{C8D0F74A-2E5E-724B-9936-D48A75D734D9}"/>
              </a:ext>
            </a:extLst>
          </p:cNvPr>
          <p:cNvPicPr>
            <a:picLocks noChangeAspect="1"/>
          </p:cNvPicPr>
          <p:nvPr userDrawn="1"/>
        </p:nvPicPr>
        <p:blipFill>
          <a:blip r:embed="rId2"/>
          <a:stretch>
            <a:fillRect/>
          </a:stretch>
        </p:blipFill>
        <p:spPr>
          <a:xfrm>
            <a:off x="10761122" y="383517"/>
            <a:ext cx="1260000" cy="678462"/>
          </a:xfrm>
          <a:prstGeom prst="rect">
            <a:avLst/>
          </a:prstGeom>
        </p:spPr>
      </p:pic>
    </p:spTree>
    <p:extLst>
      <p:ext uri="{BB962C8B-B14F-4D97-AF65-F5344CB8AC3E}">
        <p14:creationId xmlns:p14="http://schemas.microsoft.com/office/powerpoint/2010/main" val="3205292277"/>
      </p:ext>
    </p:extLst>
  </p:cSld>
  <p:clrMapOvr>
    <a:masterClrMapping/>
  </p:clrMapOvr>
  <p:extLst>
    <p:ext uri="{DCECCB84-F9BA-43D5-87BE-67443E8EF086}">
      <p15:sldGuideLst xmlns:p15="http://schemas.microsoft.com/office/powerpoint/2012/main">
        <p15:guide id="1" orient="horz" pos="4178" userDrawn="1">
          <p15:clr>
            <a:srgbClr val="FBAE40"/>
          </p15:clr>
        </p15:guide>
        <p15:guide id="2" pos="3840" userDrawn="1">
          <p15:clr>
            <a:srgbClr val="FBAE40"/>
          </p15:clr>
        </p15:guide>
        <p15:guide id="3" pos="7469" userDrawn="1">
          <p15:clr>
            <a:srgbClr val="FBAE40"/>
          </p15:clr>
        </p15:guide>
        <p15:guide id="4" pos="211" userDrawn="1">
          <p15:clr>
            <a:srgbClr val="FBAE40"/>
          </p15:clr>
        </p15:guide>
        <p15:guide id="5" orient="horz" pos="3770" userDrawn="1">
          <p15:clr>
            <a:srgbClr val="FBAE40"/>
          </p15:clr>
        </p15:guide>
        <p15:guide id="6" pos="363" userDrawn="1">
          <p15:clr>
            <a:srgbClr val="FBAE40"/>
          </p15:clr>
        </p15:guide>
        <p15:guide id="7" orient="horz" pos="391" userDrawn="1">
          <p15:clr>
            <a:srgbClr val="FBAE40"/>
          </p15:clr>
        </p15:guide>
        <p15:guide id="8" orient="horz" pos="116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xt page">
    <p:spTree>
      <p:nvGrpSpPr>
        <p:cNvPr id="1" name=""/>
        <p:cNvGrpSpPr/>
        <p:nvPr/>
      </p:nvGrpSpPr>
      <p:grpSpPr>
        <a:xfrm>
          <a:off x="0" y="0"/>
          <a:ext cx="0" cy="0"/>
          <a:chOff x="0" y="0"/>
          <a:chExt cx="0" cy="0"/>
        </a:xfrm>
      </p:grpSpPr>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Tree>
    <p:extLst>
      <p:ext uri="{BB962C8B-B14F-4D97-AF65-F5344CB8AC3E}">
        <p14:creationId xmlns:p14="http://schemas.microsoft.com/office/powerpoint/2010/main" val="3961489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xt page_white motif">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29EEB236-FD53-C344-A49D-8D2D0E0CE1EF}"/>
              </a:ext>
            </a:extLst>
          </p:cNvPr>
          <p:cNvSpPr/>
          <p:nvPr userDrawn="1"/>
        </p:nvSpPr>
        <p:spPr>
          <a:xfrm>
            <a:off x="248702" y="6383547"/>
            <a:ext cx="11608335"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9134E241-E62E-1A4F-8DE0-68678560D986}"/>
              </a:ext>
            </a:extLst>
          </p:cNvPr>
          <p:cNvSpPr/>
          <p:nvPr userDrawn="1"/>
        </p:nvSpPr>
        <p:spPr>
          <a:xfrm>
            <a:off x="10917628" y="6599447"/>
            <a:ext cx="941746"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4" name="직사각형 3">
            <a:extLst>
              <a:ext uri="{FF2B5EF4-FFF2-40B4-BE49-F238E27FC236}">
                <a16:creationId xmlns:a16="http://schemas.microsoft.com/office/drawing/2014/main" id="{958B2085-9240-BB45-8061-A8DBABFAB56D}"/>
              </a:ext>
            </a:extLst>
          </p:cNvPr>
          <p:cNvSpPr/>
          <p:nvPr userDrawn="1"/>
        </p:nvSpPr>
        <p:spPr>
          <a:xfrm>
            <a:off x="6104626" y="0"/>
            <a:ext cx="60873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pic>
        <p:nvPicPr>
          <p:cNvPr id="10" name="그림 9">
            <a:extLst>
              <a:ext uri="{FF2B5EF4-FFF2-40B4-BE49-F238E27FC236}">
                <a16:creationId xmlns:a16="http://schemas.microsoft.com/office/drawing/2014/main" id="{10A78EC2-535A-FC40-9B18-39D97048C427}"/>
              </a:ext>
            </a:extLst>
          </p:cNvPr>
          <p:cNvPicPr>
            <a:picLocks noChangeAspect="1"/>
          </p:cNvPicPr>
          <p:nvPr userDrawn="1"/>
        </p:nvPicPr>
        <p:blipFill>
          <a:blip r:embed="rId2"/>
          <a:stretch>
            <a:fillRect/>
          </a:stretch>
        </p:blipFill>
        <p:spPr>
          <a:xfrm>
            <a:off x="345176" y="6493760"/>
            <a:ext cx="11518900" cy="254000"/>
          </a:xfrm>
          <a:prstGeom prst="rect">
            <a:avLst/>
          </a:prstGeom>
        </p:spPr>
      </p:pic>
    </p:spTree>
    <p:extLst>
      <p:ext uri="{BB962C8B-B14F-4D97-AF65-F5344CB8AC3E}">
        <p14:creationId xmlns:p14="http://schemas.microsoft.com/office/powerpoint/2010/main" val="3433311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xt page_white motif_2">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667D0EC2-FA7B-B84D-9C8F-7B7384651DEC}"/>
              </a:ext>
            </a:extLst>
          </p:cNvPr>
          <p:cNvSpPr/>
          <p:nvPr userDrawn="1"/>
        </p:nvSpPr>
        <p:spPr>
          <a:xfrm>
            <a:off x="334962" y="6409426"/>
            <a:ext cx="11522076" cy="164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B77A2AC7-9380-7843-A8A6-8953F3FE19FA}"/>
              </a:ext>
            </a:extLst>
          </p:cNvPr>
          <p:cNvSpPr/>
          <p:nvPr userDrawn="1"/>
        </p:nvSpPr>
        <p:spPr>
          <a:xfrm>
            <a:off x="11102517" y="6489700"/>
            <a:ext cx="791541" cy="29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
        <p:nvSpPr>
          <p:cNvPr id="4" name="직사각형 3">
            <a:extLst>
              <a:ext uri="{FF2B5EF4-FFF2-40B4-BE49-F238E27FC236}">
                <a16:creationId xmlns:a16="http://schemas.microsoft.com/office/drawing/2014/main" id="{958B2085-9240-BB45-8061-A8DBABFAB56D}"/>
              </a:ext>
            </a:extLst>
          </p:cNvPr>
          <p:cNvSpPr/>
          <p:nvPr userDrawn="1"/>
        </p:nvSpPr>
        <p:spPr>
          <a:xfrm>
            <a:off x="6104626" y="0"/>
            <a:ext cx="6087374" cy="68580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pic>
        <p:nvPicPr>
          <p:cNvPr id="10" name="그림 9">
            <a:extLst>
              <a:ext uri="{FF2B5EF4-FFF2-40B4-BE49-F238E27FC236}">
                <a16:creationId xmlns:a16="http://schemas.microsoft.com/office/drawing/2014/main" id="{77D36676-5EFF-EA45-9236-637FCB7A23A0}"/>
              </a:ext>
            </a:extLst>
          </p:cNvPr>
          <p:cNvPicPr>
            <a:picLocks noChangeAspect="1"/>
          </p:cNvPicPr>
          <p:nvPr userDrawn="1"/>
        </p:nvPicPr>
        <p:blipFill>
          <a:blip r:embed="rId2"/>
          <a:stretch>
            <a:fillRect/>
          </a:stretch>
        </p:blipFill>
        <p:spPr>
          <a:xfrm>
            <a:off x="345977" y="6507117"/>
            <a:ext cx="11518900" cy="254000"/>
          </a:xfrm>
          <a:prstGeom prst="rect">
            <a:avLst/>
          </a:prstGeom>
        </p:spPr>
      </p:pic>
    </p:spTree>
    <p:extLst>
      <p:ext uri="{BB962C8B-B14F-4D97-AF65-F5344CB8AC3E}">
        <p14:creationId xmlns:p14="http://schemas.microsoft.com/office/powerpoint/2010/main" val="1816796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xt page_white motif_3">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667D0EC2-FA7B-B84D-9C8F-7B7384651DEC}"/>
              </a:ext>
            </a:extLst>
          </p:cNvPr>
          <p:cNvSpPr/>
          <p:nvPr userDrawn="1"/>
        </p:nvSpPr>
        <p:spPr>
          <a:xfrm>
            <a:off x="334962" y="6409426"/>
            <a:ext cx="11522076" cy="164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B77A2AC7-9380-7843-A8A6-8953F3FE19FA}"/>
              </a:ext>
            </a:extLst>
          </p:cNvPr>
          <p:cNvSpPr/>
          <p:nvPr userDrawn="1"/>
        </p:nvSpPr>
        <p:spPr>
          <a:xfrm>
            <a:off x="11102517" y="6489700"/>
            <a:ext cx="791541" cy="29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
        <p:nvSpPr>
          <p:cNvPr id="3" name="내용 개체 틀 2">
            <a:extLst>
              <a:ext uri="{FF2B5EF4-FFF2-40B4-BE49-F238E27FC236}">
                <a16:creationId xmlns:a16="http://schemas.microsoft.com/office/drawing/2014/main" id="{496288E7-9E10-CE4E-BB50-A96CB2732CA5}"/>
              </a:ext>
            </a:extLst>
          </p:cNvPr>
          <p:cNvSpPr>
            <a:spLocks noGrp="1"/>
          </p:cNvSpPr>
          <p:nvPr>
            <p:ph sz="quarter" idx="12"/>
          </p:nvPr>
        </p:nvSpPr>
        <p:spPr>
          <a:xfrm>
            <a:off x="6096000" y="0"/>
            <a:ext cx="6096000" cy="6858000"/>
          </a:xfrm>
          <a:prstGeom prst="rect">
            <a:avLst/>
          </a:prstGeo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pic>
        <p:nvPicPr>
          <p:cNvPr id="10" name="그림 9">
            <a:extLst>
              <a:ext uri="{FF2B5EF4-FFF2-40B4-BE49-F238E27FC236}">
                <a16:creationId xmlns:a16="http://schemas.microsoft.com/office/drawing/2014/main" id="{77D36676-5EFF-EA45-9236-637FCB7A23A0}"/>
              </a:ext>
            </a:extLst>
          </p:cNvPr>
          <p:cNvPicPr>
            <a:picLocks noChangeAspect="1"/>
          </p:cNvPicPr>
          <p:nvPr userDrawn="1"/>
        </p:nvPicPr>
        <p:blipFill>
          <a:blip r:embed="rId2"/>
          <a:stretch>
            <a:fillRect/>
          </a:stretch>
        </p:blipFill>
        <p:spPr>
          <a:xfrm>
            <a:off x="345977" y="6507117"/>
            <a:ext cx="11518900" cy="254000"/>
          </a:xfrm>
          <a:prstGeom prst="rect">
            <a:avLst/>
          </a:prstGeom>
        </p:spPr>
      </p:pic>
    </p:spTree>
    <p:extLst>
      <p:ext uri="{BB962C8B-B14F-4D97-AF65-F5344CB8AC3E}">
        <p14:creationId xmlns:p14="http://schemas.microsoft.com/office/powerpoint/2010/main" val="1603092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xt page_none motif">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667D0EC2-FA7B-B84D-9C8F-7B7384651DEC}"/>
              </a:ext>
            </a:extLst>
          </p:cNvPr>
          <p:cNvSpPr/>
          <p:nvPr userDrawn="1"/>
        </p:nvSpPr>
        <p:spPr>
          <a:xfrm>
            <a:off x="334962" y="6409426"/>
            <a:ext cx="11522076" cy="164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B77A2AC7-9380-7843-A8A6-8953F3FE19FA}"/>
              </a:ext>
            </a:extLst>
          </p:cNvPr>
          <p:cNvSpPr/>
          <p:nvPr userDrawn="1"/>
        </p:nvSpPr>
        <p:spPr>
          <a:xfrm>
            <a:off x="11102517" y="6489700"/>
            <a:ext cx="791541" cy="29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Tree>
    <p:extLst>
      <p:ext uri="{BB962C8B-B14F-4D97-AF65-F5344CB8AC3E}">
        <p14:creationId xmlns:p14="http://schemas.microsoft.com/office/powerpoint/2010/main" val="4243299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1" name="그림 40">
            <a:extLst>
              <a:ext uri="{FF2B5EF4-FFF2-40B4-BE49-F238E27FC236}">
                <a16:creationId xmlns:a16="http://schemas.microsoft.com/office/drawing/2014/main" id="{A2DD4EB8-3C84-1746-9494-BC10FB683E55}"/>
              </a:ext>
            </a:extLst>
          </p:cNvPr>
          <p:cNvPicPr>
            <a:picLocks noChangeAspect="1"/>
          </p:cNvPicPr>
          <p:nvPr userDrawn="1"/>
        </p:nvPicPr>
        <p:blipFill>
          <a:blip r:embed="rId13"/>
          <a:stretch>
            <a:fillRect/>
          </a:stretch>
        </p:blipFill>
        <p:spPr>
          <a:xfrm>
            <a:off x="343589" y="6498326"/>
            <a:ext cx="11518900" cy="266700"/>
          </a:xfrm>
          <a:prstGeom prst="rect">
            <a:avLst/>
          </a:prstGeom>
        </p:spPr>
      </p:pic>
      <p:sp>
        <p:nvSpPr>
          <p:cNvPr id="37" name="TextBox 36">
            <a:extLst>
              <a:ext uri="{FF2B5EF4-FFF2-40B4-BE49-F238E27FC236}">
                <a16:creationId xmlns:a16="http://schemas.microsoft.com/office/drawing/2014/main" id="{0DB09032-CF0C-874D-9A76-79638AD09C24}"/>
              </a:ext>
            </a:extLst>
          </p:cNvPr>
          <p:cNvSpPr txBox="1"/>
          <p:nvPr userDrawn="1"/>
        </p:nvSpPr>
        <p:spPr>
          <a:xfrm>
            <a:off x="248701" y="6590849"/>
            <a:ext cx="1983235" cy="20005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x-none" sz="700" b="0" i="0" dirty="0">
                <a:latin typeface="Noto Sans" panose="020B0502040504020204" pitchFamily="34" charset="0"/>
                <a:ea typeface="Noto Sans" panose="020B0502040504020204" pitchFamily="34" charset="0"/>
                <a:cs typeface="Noto Sans" panose="020B0502040504020204" pitchFamily="34" charset="0"/>
              </a:rPr>
              <a:t> l Development l Status: Confidential l 2022</a:t>
            </a:r>
            <a:endParaRPr kumimoji="1" lang="x-none" altLang="en-US" sz="700" b="0" i="0" dirty="0">
              <a:latin typeface="Noto Sans" panose="020B0502040504020204" pitchFamily="34" charset="0"/>
              <a:cs typeface="Noto Sans" panose="020B0502040504020204" pitchFamily="34" charset="0"/>
            </a:endParaRPr>
          </a:p>
        </p:txBody>
      </p:sp>
      <p:sp>
        <p:nvSpPr>
          <p:cNvPr id="2" name="Slide Number Placeholder 1">
            <a:extLst>
              <a:ext uri="{FF2B5EF4-FFF2-40B4-BE49-F238E27FC236}">
                <a16:creationId xmlns:a16="http://schemas.microsoft.com/office/drawing/2014/main" id="{729D883A-2A18-4381-9499-1E9F968101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065017-409F-4539-A6B5-10BBF1385198}" type="slidenum">
              <a:rPr lang="en-US" smtClean="0"/>
              <a:t>‹#›</a:t>
            </a:fld>
            <a:endParaRPr lang="en-US"/>
          </a:p>
        </p:txBody>
      </p:sp>
    </p:spTree>
    <p:extLst>
      <p:ext uri="{BB962C8B-B14F-4D97-AF65-F5344CB8AC3E}">
        <p14:creationId xmlns:p14="http://schemas.microsoft.com/office/powerpoint/2010/main" val="785923257"/>
      </p:ext>
    </p:extLst>
  </p:cSld>
  <p:clrMap bg1="lt1" tx1="dk1" bg2="lt2" tx2="dk2" accent1="accent1" accent2="accent2" accent3="accent3" accent4="accent4" accent5="accent5" accent6="accent6" hlink="hlink" folHlink="folHlink"/>
  <p:sldLayoutIdLst>
    <p:sldLayoutId id="2147483802" r:id="rId1"/>
    <p:sldLayoutId id="2147483817" r:id="rId2"/>
    <p:sldLayoutId id="2147483809" r:id="rId3"/>
    <p:sldLayoutId id="2147483718" r:id="rId4"/>
    <p:sldLayoutId id="2147483810" r:id="rId5"/>
    <p:sldLayoutId id="2147483811" r:id="rId6"/>
    <p:sldLayoutId id="2147483812" r:id="rId7"/>
    <p:sldLayoutId id="2147483813" r:id="rId8"/>
    <p:sldLayoutId id="2147483814" r:id="rId9"/>
    <p:sldLayoutId id="2147483815" r:id="rId10"/>
    <p:sldLayoutId id="2147483816" r:id="rId11"/>
  </p:sldLayoutIdLst>
  <p:hf hdr="0" ftr="0" dt="0"/>
  <p:txStyles>
    <p:title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kern="1200">
          <a:solidFill>
            <a:schemeClr val="tx1"/>
          </a:solidFill>
          <a:latin typeface="Noto Sans" panose="020B0502040504020204" pitchFamily="34" charset="0"/>
          <a:ea typeface="+mj-ea"/>
          <a:cs typeface="Noto Sans" panose="020B0502040504020204" pitchFamily="34" charset="0"/>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b="1" i="0" kern="1200">
          <a:solidFill>
            <a:schemeClr val="tx1"/>
          </a:solidFill>
          <a:latin typeface="Noto Sans" panose="020B0502040504020204" pitchFamily="34" charset="0"/>
          <a:ea typeface="+mn-ea"/>
          <a:cs typeface="Noto Sans" panose="020B050204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46" userDrawn="1">
          <p15:clr>
            <a:srgbClr val="F26B43"/>
          </p15:clr>
        </p15:guide>
        <p15:guide id="7" orient="horz" pos="4088" userDrawn="1">
          <p15:clr>
            <a:srgbClr val="F26B43"/>
          </p15:clr>
        </p15:guide>
        <p15:guide id="8" orient="horz" pos="368" userDrawn="1">
          <p15:clr>
            <a:srgbClr val="F26B43"/>
          </p15:clr>
        </p15:guide>
        <p15:guide id="9" pos="211" userDrawn="1">
          <p15:clr>
            <a:srgbClr val="F26B43"/>
          </p15:clr>
        </p15:guide>
        <p15:guide id="10" pos="746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bpmcm.caiso.com/BPM%20Document%20Library/Generator%20Interconnection%20Procedures/GIP%20BPM%20V11_redline.pdf"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hyperlink" Target="https://www.oasis.oati.com/woa/docs/PPW/PPWdocs/20220103_OATTMaster.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a:extLst>
              <a:ext uri="{FF2B5EF4-FFF2-40B4-BE49-F238E27FC236}">
                <a16:creationId xmlns:a16="http://schemas.microsoft.com/office/drawing/2014/main" id="{30861325-66BA-AA4F-A0A9-5D6D01B65420}"/>
              </a:ext>
            </a:extLst>
          </p:cNvPr>
          <p:cNvSpPr>
            <a:spLocks noGrp="1"/>
          </p:cNvSpPr>
          <p:nvPr>
            <p:ph type="body" sz="quarter" idx="10"/>
          </p:nvPr>
        </p:nvSpPr>
        <p:spPr>
          <a:xfrm>
            <a:off x="703950" y="592826"/>
            <a:ext cx="8167675" cy="914400"/>
          </a:xfrm>
        </p:spPr>
        <p:txBody>
          <a:bodyPr/>
          <a:lstStyle/>
          <a:p>
            <a:r>
              <a:rPr kumimoji="1" lang="en-US" altLang="en-US" dirty="0"/>
              <a:t>NYISO Interconnection Concerns</a:t>
            </a:r>
            <a:endParaRPr kumimoji="1" lang="x-none" altLang="en-US" dirty="0"/>
          </a:p>
        </p:txBody>
      </p:sp>
      <p:sp>
        <p:nvSpPr>
          <p:cNvPr id="3" name="텍스트 개체 틀 2">
            <a:extLst>
              <a:ext uri="{FF2B5EF4-FFF2-40B4-BE49-F238E27FC236}">
                <a16:creationId xmlns:a16="http://schemas.microsoft.com/office/drawing/2014/main" id="{99B6203E-0033-F144-A50B-0D904CDAD1A0}"/>
              </a:ext>
            </a:extLst>
          </p:cNvPr>
          <p:cNvSpPr>
            <a:spLocks noGrp="1"/>
          </p:cNvSpPr>
          <p:nvPr>
            <p:ph type="body" sz="quarter" idx="11"/>
          </p:nvPr>
        </p:nvSpPr>
        <p:spPr>
          <a:xfrm>
            <a:off x="703951" y="1746374"/>
            <a:ext cx="7370006" cy="353923"/>
          </a:xfrm>
        </p:spPr>
        <p:txBody>
          <a:bodyPr/>
          <a:lstStyle/>
          <a:p>
            <a:r>
              <a:rPr kumimoji="1" lang="en-US" altLang="en-US" dirty="0"/>
              <a:t>Qcells USA Corp | Development | February 13, 2023</a:t>
            </a:r>
            <a:endParaRPr kumimoji="1" lang="x-none" altLang="en-US" dirty="0"/>
          </a:p>
        </p:txBody>
      </p:sp>
    </p:spTree>
    <p:extLst>
      <p:ext uri="{BB962C8B-B14F-4D97-AF65-F5344CB8AC3E}">
        <p14:creationId xmlns:p14="http://schemas.microsoft.com/office/powerpoint/2010/main" val="3620911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8379731" cy="413768"/>
          </a:xfrm>
        </p:spPr>
        <p:txBody>
          <a:bodyPr/>
          <a:lstStyle/>
          <a:p>
            <a:r>
              <a:rPr lang="en-US" dirty="0"/>
              <a:t>Priority #1 - Class Year Study Deadline</a:t>
            </a:r>
          </a:p>
          <a:p>
            <a:endParaRPr lang="en-US" dirty="0"/>
          </a:p>
        </p:txBody>
      </p:sp>
      <p:sp>
        <p:nvSpPr>
          <p:cNvPr id="4" name="TextBox 3">
            <a:extLst>
              <a:ext uri="{FF2B5EF4-FFF2-40B4-BE49-F238E27FC236}">
                <a16:creationId xmlns:a16="http://schemas.microsoft.com/office/drawing/2014/main" id="{A4DF7535-0797-FA97-A7EC-5BEFBEB6DBAE}"/>
              </a:ext>
            </a:extLst>
          </p:cNvPr>
          <p:cNvSpPr txBox="1"/>
          <p:nvPr/>
        </p:nvSpPr>
        <p:spPr>
          <a:xfrm>
            <a:off x="404191" y="1470391"/>
            <a:ext cx="11132814" cy="5355312"/>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Within the Class Year Study Process, projects could be under the dispute resolution process and the entire class year queue is held up until all projects are resolved and class year study can commence. This </a:t>
            </a:r>
            <a:r>
              <a:rPr lang="en-US" sz="1800" dirty="0">
                <a:solidFill>
                  <a:srgbClr val="000000"/>
                </a:solidFill>
                <a:effectLst/>
                <a:latin typeface="Calibri" panose="020F0502020204030204" pitchFamily="34" charset="0"/>
                <a:ea typeface="Calibri" panose="020F0502020204030204" pitchFamily="34" charset="0"/>
              </a:rPr>
              <a:t>causes long timeframes to complete the class year studies that delay project timelines for multiple developers.</a:t>
            </a:r>
          </a:p>
          <a:p>
            <a:r>
              <a:rPr lang="en-US" dirty="0">
                <a:solidFill>
                  <a:srgbClr val="000000"/>
                </a:solidFill>
                <a:latin typeface="Calibri" panose="020F0502020204030204" pitchFamily="34" charset="0"/>
                <a:ea typeface="Calibri" panose="020F0502020204030204" pitchFamily="34" charset="0"/>
              </a:rPr>
              <a:t>Class year is not held to a set timeframe.</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endParaRPr lang="en-US" dirty="0"/>
          </a:p>
          <a:p>
            <a:r>
              <a:rPr lang="en-US" dirty="0"/>
              <a:t>Recommended Solution</a:t>
            </a:r>
          </a:p>
          <a:p>
            <a:r>
              <a:rPr lang="en-US" sz="1800" dirty="0">
                <a:solidFill>
                  <a:srgbClr val="000000"/>
                </a:solidFill>
                <a:effectLst/>
                <a:latin typeface="Calibri" panose="020F0502020204030204" pitchFamily="34" charset="0"/>
                <a:ea typeface="Calibri" panose="020F0502020204030204" pitchFamily="34" charset="0"/>
              </a:rPr>
              <a:t>Qcells would like to see a policy where there is a deadline to correct applications before class year group study commences so that developers cure all deficiencies. </a:t>
            </a:r>
          </a:p>
          <a:p>
            <a:pPr marL="285750" indent="-285750">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rPr>
              <a:t> </a:t>
            </a:r>
            <a:r>
              <a:rPr lang="en-US" dirty="0">
                <a:solidFill>
                  <a:srgbClr val="000000"/>
                </a:solidFill>
                <a:latin typeface="Calibri" panose="020F0502020204030204" pitchFamily="34" charset="0"/>
                <a:ea typeface="Calibri" panose="020F0502020204030204" pitchFamily="34" charset="0"/>
              </a:rPr>
              <a:t>A set date must be established and held accountable for NYISO to commence Class year.  </a:t>
            </a:r>
          </a:p>
          <a:p>
            <a:pPr marL="285750" indent="-28575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rPr>
              <a:t>Developers are responsible to have their projects start on class year date, thus we recommend a hard deadline for curing deficiencies.</a:t>
            </a:r>
          </a:p>
          <a:p>
            <a:pPr marL="285750" indent="-285750">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rPr>
              <a:t>If project is still under dispute resolution, then that project would be moved to the next class year so that other projects are not delayed.   Other areas such as PAC</a:t>
            </a:r>
            <a:r>
              <a:rPr lang="en-US" dirty="0">
                <a:solidFill>
                  <a:srgbClr val="000000"/>
                </a:solidFill>
                <a:latin typeface="Calibri"/>
                <a:cs typeface="Arial"/>
              </a:rPr>
              <a:t> (PacifiCorp)</a:t>
            </a:r>
            <a:r>
              <a:rPr lang="en-US" dirty="0">
                <a:solidFill>
                  <a:srgbClr val="000000"/>
                </a:solidFill>
                <a:latin typeface="Calibri" panose="020F0502020204030204" pitchFamily="34" charset="0"/>
                <a:cs typeface="Arial"/>
              </a:rPr>
              <a:t> </a:t>
            </a:r>
            <a:r>
              <a:rPr lang="en-US" sz="1800" dirty="0">
                <a:solidFill>
                  <a:srgbClr val="000000"/>
                </a:solidFill>
                <a:effectLst/>
                <a:latin typeface="Calibri" panose="020F0502020204030204" pitchFamily="34" charset="0"/>
                <a:ea typeface="Calibri" panose="020F0502020204030204" pitchFamily="34" charset="0"/>
              </a:rPr>
              <a:t>and PJM have this type of policy.</a:t>
            </a:r>
          </a:p>
          <a:p>
            <a:endParaRPr lang="en-US" dirty="0">
              <a:solidFill>
                <a:srgbClr val="3E4240"/>
              </a:solidFill>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p>
          <a:p>
            <a:endParaRPr lang="en-US" dirty="0"/>
          </a:p>
        </p:txBody>
      </p:sp>
    </p:spTree>
    <p:extLst>
      <p:ext uri="{BB962C8B-B14F-4D97-AF65-F5344CB8AC3E}">
        <p14:creationId xmlns:p14="http://schemas.microsoft.com/office/powerpoint/2010/main" val="3534896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9829153" cy="413768"/>
          </a:xfrm>
        </p:spPr>
        <p:txBody>
          <a:bodyPr/>
          <a:lstStyle/>
          <a:p>
            <a:r>
              <a:rPr lang="en-US" dirty="0"/>
              <a:t>Priority #2 – SDU to have More Precise Cost Estimates</a:t>
            </a:r>
          </a:p>
          <a:p>
            <a:endParaRPr lang="en-US" dirty="0"/>
          </a:p>
        </p:txBody>
      </p:sp>
      <p:sp>
        <p:nvSpPr>
          <p:cNvPr id="4" name="TextBox 3">
            <a:extLst>
              <a:ext uri="{FF2B5EF4-FFF2-40B4-BE49-F238E27FC236}">
                <a16:creationId xmlns:a16="http://schemas.microsoft.com/office/drawing/2014/main" id="{A4DF7535-0797-FA97-A7EC-5BEFBEB6DBAE}"/>
              </a:ext>
            </a:extLst>
          </p:cNvPr>
          <p:cNvSpPr txBox="1"/>
          <p:nvPr/>
        </p:nvSpPr>
        <p:spPr>
          <a:xfrm>
            <a:off x="404191" y="1470391"/>
            <a:ext cx="11132814" cy="3416320"/>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Today, NYISO SDU</a:t>
            </a:r>
            <a:r>
              <a:rPr lang="en-US" sz="1800" dirty="0">
                <a:solidFill>
                  <a:srgbClr val="080808"/>
                </a:solidFill>
                <a:ea typeface="Noto Sans" panose="020B0502040504020204" pitchFamily="34" charset="0"/>
              </a:rPr>
              <a:t> (System </a:t>
            </a:r>
            <a:r>
              <a:rPr lang="en-US" dirty="0">
                <a:solidFill>
                  <a:srgbClr val="080808"/>
                </a:solidFill>
                <a:ea typeface="Noto Sans" panose="020B0502040504020204" pitchFamily="34" charset="0"/>
              </a:rPr>
              <a:t>D</a:t>
            </a:r>
            <a:r>
              <a:rPr lang="en-US" sz="1800" dirty="0">
                <a:solidFill>
                  <a:srgbClr val="080808"/>
                </a:solidFill>
                <a:ea typeface="Noto Sans" panose="020B0502040504020204" pitchFamily="34" charset="0"/>
              </a:rPr>
              <a:t>eliverability </a:t>
            </a:r>
            <a:r>
              <a:rPr lang="en-US" dirty="0">
                <a:solidFill>
                  <a:srgbClr val="080808"/>
                </a:solidFill>
                <a:ea typeface="Noto Sans" panose="020B0502040504020204" pitchFamily="34" charset="0"/>
              </a:rPr>
              <a:t>U</a:t>
            </a:r>
            <a:r>
              <a:rPr lang="en-US" sz="1800" dirty="0">
                <a:solidFill>
                  <a:srgbClr val="080808"/>
                </a:solidFill>
                <a:ea typeface="Noto Sans" panose="020B0502040504020204" pitchFamily="34" charset="0"/>
              </a:rPr>
              <a:t>pgrades </a:t>
            </a:r>
            <a:r>
              <a:rPr lang="en-US" dirty="0">
                <a:solidFill>
                  <a:srgbClr val="080808"/>
                </a:solidFill>
                <a:ea typeface="Noto Sans" panose="020B0502040504020204" pitchFamily="34" charset="0"/>
              </a:rPr>
              <a:t>S</a:t>
            </a:r>
            <a:r>
              <a:rPr lang="en-US" sz="1800" dirty="0">
                <a:solidFill>
                  <a:srgbClr val="080808"/>
                </a:solidFill>
                <a:ea typeface="Noto Sans" panose="020B0502040504020204" pitchFamily="34" charset="0"/>
              </a:rPr>
              <a:t>tudy) </a:t>
            </a:r>
            <a:r>
              <a:rPr lang="en-US" dirty="0">
                <a:solidFill>
                  <a:srgbClr val="000000"/>
                </a:solidFill>
                <a:latin typeface="Calibri" panose="020F0502020204030204" pitchFamily="34" charset="0"/>
                <a:ea typeface="Calibri" panose="020F0502020204030204" pitchFamily="34" charset="0"/>
              </a:rPr>
              <a:t> had +/-50% (study during the class year process).</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r>
              <a:rPr lang="en-US" dirty="0"/>
              <a:t>Recommended Solution</a:t>
            </a:r>
          </a:p>
          <a:p>
            <a:r>
              <a:rPr lang="en-US" sz="1800" dirty="0">
                <a:solidFill>
                  <a:srgbClr val="000000"/>
                </a:solidFill>
                <a:effectLst/>
                <a:latin typeface="Calibri" panose="020F0502020204030204" pitchFamily="34" charset="0"/>
                <a:ea typeface="Calibri" panose="020F0502020204030204" pitchFamily="34" charset="0"/>
              </a:rPr>
              <a:t>Qcells would like to see this moved down to +/-20%.</a:t>
            </a:r>
          </a:p>
          <a:p>
            <a:pPr marL="285750" indent="-285750">
              <a:buFont typeface="Arial" panose="020B0604020202020204" pitchFamily="34" charset="0"/>
              <a:buChar char="•"/>
            </a:pPr>
            <a:endParaRPr lang="en-US" dirty="0">
              <a:solidFill>
                <a:srgbClr val="000000"/>
              </a:solidFill>
              <a:latin typeface="Calibri" panose="020F0502020204030204" pitchFamily="34" charset="0"/>
              <a:ea typeface="Calibri" panose="020F0502020204030204" pitchFamily="34" charset="0"/>
            </a:endParaRPr>
          </a:p>
          <a:p>
            <a:endParaRPr lang="en-US" sz="1800" dirty="0">
              <a:solidFill>
                <a:srgbClr val="000000"/>
              </a:solidFill>
              <a:effectLst/>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p>
          <a:p>
            <a:endParaRPr lang="en-US" dirty="0"/>
          </a:p>
        </p:txBody>
      </p:sp>
    </p:spTree>
    <p:extLst>
      <p:ext uri="{BB962C8B-B14F-4D97-AF65-F5344CB8AC3E}">
        <p14:creationId xmlns:p14="http://schemas.microsoft.com/office/powerpoint/2010/main" val="2103732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8379731" cy="413768"/>
          </a:xfrm>
        </p:spPr>
        <p:txBody>
          <a:bodyPr/>
          <a:lstStyle/>
          <a:p>
            <a:r>
              <a:rPr lang="en-US" dirty="0"/>
              <a:t>Priority #3 – SIS to have Cluster Studies</a:t>
            </a:r>
          </a:p>
          <a:p>
            <a:endParaRPr lang="en-US" dirty="0"/>
          </a:p>
        </p:txBody>
      </p:sp>
      <p:sp>
        <p:nvSpPr>
          <p:cNvPr id="4" name="TextBox 3">
            <a:extLst>
              <a:ext uri="{FF2B5EF4-FFF2-40B4-BE49-F238E27FC236}">
                <a16:creationId xmlns:a16="http://schemas.microsoft.com/office/drawing/2014/main" id="{A4DF7535-0797-FA97-A7EC-5BEFBEB6DBAE}"/>
              </a:ext>
            </a:extLst>
          </p:cNvPr>
          <p:cNvSpPr txBox="1"/>
          <p:nvPr/>
        </p:nvSpPr>
        <p:spPr>
          <a:xfrm>
            <a:off x="404191" y="1470391"/>
            <a:ext cx="11132814" cy="6186309"/>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Today, NYISO SRIS (System Reliability Impact Studies) are studied (one by one, project by project - serial) leading to longer timeframes to complete these studies.</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r>
              <a:rPr lang="en-US" dirty="0"/>
              <a:t>Recommended Solution</a:t>
            </a:r>
          </a:p>
          <a:p>
            <a:r>
              <a:rPr lang="en-US" sz="1800" dirty="0">
                <a:solidFill>
                  <a:srgbClr val="000000"/>
                </a:solidFill>
                <a:effectLst/>
                <a:latin typeface="Calibri" panose="020F0502020204030204" pitchFamily="34" charset="0"/>
                <a:ea typeface="Calibri" panose="020F0502020204030204" pitchFamily="34" charset="0"/>
              </a:rPr>
              <a:t>Qcells would like to see NYISO move to cluster studies where projects are studied together by group with application window deadline. Other areas such CAISO and PJM have this type of policy.</a:t>
            </a:r>
          </a:p>
          <a:p>
            <a:pPr marL="285750" indent="-28575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rPr>
              <a:t>Qcells is also open to separate geographical region clusters within NYISO as well.</a:t>
            </a:r>
          </a:p>
          <a:p>
            <a:pPr marL="742950" lvl="1" indent="-28575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rPr>
              <a:t>Examples include:</a:t>
            </a:r>
          </a:p>
          <a:p>
            <a:pPr marL="1200150" lvl="2" indent="-28575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rPr>
              <a:t>CAISO has 13 clusters</a:t>
            </a:r>
          </a:p>
          <a:p>
            <a:pPr marL="1200150" lvl="2" indent="-28575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rPr>
              <a:t>Sun Edison has 4-5 clusters</a:t>
            </a:r>
          </a:p>
          <a:p>
            <a:pPr marL="285750" indent="-28575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rPr>
              <a:t>Qcells would also support NYISO creating higher milestone (readiness) deposits to reduce speculative projects and validate the serious interest of utility scale projects in NYISO queue.</a:t>
            </a:r>
          </a:p>
          <a:p>
            <a:pPr marL="285750" indent="-285750">
              <a:buFont typeface="Arial" panose="020B0604020202020204" pitchFamily="34" charset="0"/>
              <a:buChar char="•"/>
            </a:pPr>
            <a:endParaRPr lang="en-US" dirty="0">
              <a:solidFill>
                <a:srgbClr val="000000"/>
              </a:solidFill>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endParaRPr lang="en-US" sz="1800" dirty="0">
              <a:solidFill>
                <a:srgbClr val="000000"/>
              </a:solidFill>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endParaRPr lang="en-US" dirty="0">
              <a:solidFill>
                <a:srgbClr val="000000"/>
              </a:solidFill>
              <a:latin typeface="Calibri" panose="020F0502020204030204" pitchFamily="34" charset="0"/>
              <a:ea typeface="Calibri" panose="020F0502020204030204" pitchFamily="34" charset="0"/>
            </a:endParaRPr>
          </a:p>
          <a:p>
            <a:endParaRPr lang="en-US" sz="1800" dirty="0">
              <a:solidFill>
                <a:srgbClr val="000000"/>
              </a:solidFill>
              <a:effectLst/>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solidFill>
                <a:srgbClr val="3E4240"/>
              </a:solidFill>
              <a:latin typeface="Calibri" panose="020F0502020204030204" pitchFamily="34" charset="0"/>
              <a:ea typeface="Calibri" panose="020F0502020204030204" pitchFamily="34" charset="0"/>
            </a:endParaRPr>
          </a:p>
          <a:p>
            <a:endParaRPr lang="en-US" dirty="0"/>
          </a:p>
          <a:p>
            <a:endParaRPr lang="en-US" dirty="0"/>
          </a:p>
        </p:txBody>
      </p:sp>
    </p:spTree>
    <p:extLst>
      <p:ext uri="{BB962C8B-B14F-4D97-AF65-F5344CB8AC3E}">
        <p14:creationId xmlns:p14="http://schemas.microsoft.com/office/powerpoint/2010/main" val="4199453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10276626" cy="413768"/>
          </a:xfrm>
        </p:spPr>
        <p:txBody>
          <a:bodyPr/>
          <a:lstStyle/>
          <a:p>
            <a:r>
              <a:rPr lang="en-US" dirty="0"/>
              <a:t>Priority #4 – Reimbursement of NUs/Cost Allocation</a:t>
            </a:r>
          </a:p>
          <a:p>
            <a:endParaRPr lang="en-US" dirty="0"/>
          </a:p>
        </p:txBody>
      </p:sp>
      <p:sp>
        <p:nvSpPr>
          <p:cNvPr id="4" name="TextBox 3">
            <a:extLst>
              <a:ext uri="{FF2B5EF4-FFF2-40B4-BE49-F238E27FC236}">
                <a16:creationId xmlns:a16="http://schemas.microsoft.com/office/drawing/2014/main" id="{A4DF7535-0797-FA97-A7EC-5BEFBEB6DBAE}"/>
              </a:ext>
            </a:extLst>
          </p:cNvPr>
          <p:cNvSpPr txBox="1"/>
          <p:nvPr/>
        </p:nvSpPr>
        <p:spPr>
          <a:xfrm>
            <a:off x="404191" y="1470391"/>
            <a:ext cx="11132814" cy="4247317"/>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Today, developer is responsible for all network upgrade (NU) costs and SIS studies do not have binding costs.</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r>
              <a:rPr lang="en-US" dirty="0"/>
              <a:t>Recommended Solution</a:t>
            </a:r>
          </a:p>
          <a:p>
            <a:r>
              <a:rPr lang="en-US" sz="1800" dirty="0">
                <a:solidFill>
                  <a:srgbClr val="000000"/>
                </a:solidFill>
                <a:effectLst/>
                <a:latin typeface="Calibri" panose="020F0502020204030204" pitchFamily="34" charset="0"/>
                <a:ea typeface="Calibri" panose="020F0502020204030204" pitchFamily="34" charset="0"/>
              </a:rPr>
              <a:t>Qcells would like to see NYISO move to clust</a:t>
            </a:r>
            <a:r>
              <a:rPr lang="en-US" dirty="0">
                <a:solidFill>
                  <a:srgbClr val="000000"/>
                </a:solidFill>
                <a:latin typeface="Calibri" panose="020F0502020204030204" pitchFamily="34" charset="0"/>
                <a:ea typeface="Calibri" panose="020F0502020204030204" pitchFamily="34" charset="0"/>
              </a:rPr>
              <a:t>er studies and p</a:t>
            </a:r>
            <a:r>
              <a:rPr lang="en-US" sz="1800" dirty="0">
                <a:solidFill>
                  <a:srgbClr val="000000"/>
                </a:solidFill>
                <a:effectLst/>
              </a:rPr>
              <a:t>rojects within cluster share cost responsibility and ultimately developers are fully refunded within 5 years of implementation through Transmission Owners’ NYISO Transmission Access Charge.*​  </a:t>
            </a:r>
          </a:p>
          <a:p>
            <a:endParaRPr lang="en-US" dirty="0">
              <a:solidFill>
                <a:srgbClr val="000000"/>
              </a:solidFill>
            </a:endParaRPr>
          </a:p>
          <a:p>
            <a:r>
              <a:rPr lang="en-US" sz="1800" dirty="0">
                <a:solidFill>
                  <a:srgbClr val="000000"/>
                </a:solidFill>
                <a:effectLst/>
              </a:rPr>
              <a:t>If Cluster is not developed- still proceed with this cost allocation approach.  Through this approach, SIS Studies costs should be capped as well.</a:t>
            </a:r>
          </a:p>
          <a:p>
            <a:pPr>
              <a:buFontTx/>
              <a:buChar char="•"/>
            </a:pPr>
            <a:r>
              <a:rPr lang="en-US" sz="1800" dirty="0">
                <a:solidFill>
                  <a:srgbClr val="000000"/>
                </a:solidFill>
                <a:effectLst/>
                <a:latin typeface="Calibri" panose="020F0502020204030204" pitchFamily="34" charset="0"/>
                <a:ea typeface="Calibri" panose="020F0502020204030204" pitchFamily="34" charset="0"/>
              </a:rPr>
              <a:t>Other areas such CAISO and PAC have this type of policy.   </a:t>
            </a:r>
            <a:r>
              <a:rPr lang="en-US" dirty="0">
                <a:solidFill>
                  <a:srgbClr val="000000"/>
                </a:solidFill>
                <a:cs typeface="Arial"/>
              </a:rPr>
              <a:t>*CAISO Model  CAISO </a:t>
            </a:r>
            <a:r>
              <a:rPr lang="en-US" dirty="0">
                <a:solidFill>
                  <a:srgbClr val="000000"/>
                </a:solidFill>
                <a:latin typeface="Calibri"/>
                <a:cs typeface="Arial"/>
                <a:hlinkClick r:id="rId3">
                  <a:extLst>
                    <a:ext uri="{A12FA001-AC4F-418D-AE19-62706E023703}">
                      <ahyp:hlinkClr xmlns:ahyp="http://schemas.microsoft.com/office/drawing/2018/hyperlinkcolor" val="tx"/>
                    </a:ext>
                  </a:extLst>
                </a:hlinkClick>
              </a:rPr>
              <a:t>BPM 11.2</a:t>
            </a:r>
            <a:endParaRPr lang="en-US" dirty="0">
              <a:solidFill>
                <a:srgbClr val="000000"/>
              </a:solidFill>
              <a:latin typeface="Calibri"/>
              <a:cs typeface="Arial"/>
            </a:endParaRPr>
          </a:p>
          <a:p>
            <a:pPr lvl="1">
              <a:buChar char="•"/>
            </a:pPr>
            <a:r>
              <a:rPr lang="en-US" dirty="0">
                <a:solidFill>
                  <a:srgbClr val="000000"/>
                </a:solidFill>
                <a:latin typeface="Calibri"/>
                <a:cs typeface="Arial"/>
              </a:rPr>
              <a:t>PacifiCorp (PAC) method of </a:t>
            </a:r>
            <a:r>
              <a:rPr lang="en-US" dirty="0">
                <a:solidFill>
                  <a:srgbClr val="000000"/>
                </a:solidFill>
                <a:latin typeface="Calibri"/>
                <a:cs typeface="Arial"/>
                <a:hlinkClick r:id="rId4">
                  <a:extLst>
                    <a:ext uri="{A12FA001-AC4F-418D-AE19-62706E023703}">
                      <ahyp:hlinkClr xmlns:ahyp="http://schemas.microsoft.com/office/drawing/2018/hyperlinkcolor" val="tx"/>
                    </a:ext>
                  </a:extLst>
                </a:hlinkClick>
              </a:rPr>
              <a:t>transmission credits</a:t>
            </a:r>
            <a:r>
              <a:rPr lang="en-US" dirty="0">
                <a:solidFill>
                  <a:srgbClr val="000000"/>
                </a:solidFill>
                <a:latin typeface="Calibri"/>
                <a:cs typeface="Arial"/>
              </a:rPr>
              <a:t> is also acceptable for reimbursement of Network Upgrades​ 43.3.3</a:t>
            </a:r>
          </a:p>
          <a:p>
            <a:endParaRPr lang="en-US" dirty="0"/>
          </a:p>
          <a:p>
            <a:endParaRPr lang="en-US" dirty="0"/>
          </a:p>
        </p:txBody>
      </p:sp>
    </p:spTree>
    <p:extLst>
      <p:ext uri="{BB962C8B-B14F-4D97-AF65-F5344CB8AC3E}">
        <p14:creationId xmlns:p14="http://schemas.microsoft.com/office/powerpoint/2010/main" val="97327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10276626" cy="413768"/>
          </a:xfrm>
        </p:spPr>
        <p:txBody>
          <a:bodyPr/>
          <a:lstStyle/>
          <a:p>
            <a:r>
              <a:rPr lang="en-US" dirty="0"/>
              <a:t>Priority #5 –  NYISO Engineering Assignments </a:t>
            </a:r>
          </a:p>
        </p:txBody>
      </p:sp>
      <p:sp>
        <p:nvSpPr>
          <p:cNvPr id="4" name="TextBox 3">
            <a:extLst>
              <a:ext uri="{FF2B5EF4-FFF2-40B4-BE49-F238E27FC236}">
                <a16:creationId xmlns:a16="http://schemas.microsoft.com/office/drawing/2014/main" id="{A4DF7535-0797-FA97-A7EC-5BEFBEB6DBAE}"/>
              </a:ext>
            </a:extLst>
          </p:cNvPr>
          <p:cNvSpPr txBox="1"/>
          <p:nvPr/>
        </p:nvSpPr>
        <p:spPr>
          <a:xfrm>
            <a:off x="404191" y="1470391"/>
            <a:ext cx="11132814" cy="2308324"/>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NYISO previously posted on their website the precise engineer assigned to each project.  That now has been removed. </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r>
              <a:rPr lang="en-US" dirty="0"/>
              <a:t>Recommended Solution</a:t>
            </a:r>
          </a:p>
          <a:p>
            <a:r>
              <a:rPr lang="en-US" sz="1800" dirty="0">
                <a:solidFill>
                  <a:srgbClr val="000000"/>
                </a:solidFill>
                <a:effectLst/>
                <a:latin typeface="Calibri" panose="020F0502020204030204" pitchFamily="34" charset="0"/>
                <a:ea typeface="Calibri" panose="020F0502020204030204" pitchFamily="34" charset="0"/>
              </a:rPr>
              <a:t>NYISO to reinstate the document that specifies the NYISO engineer who is assigned to every IC project. </a:t>
            </a:r>
            <a:endParaRPr lang="en-US" dirty="0">
              <a:solidFill>
                <a:srgbClr val="000000"/>
              </a:solidFill>
              <a:latin typeface="Calibri"/>
              <a:cs typeface="Arial"/>
            </a:endParaRPr>
          </a:p>
          <a:p>
            <a:endParaRPr lang="en-US" dirty="0"/>
          </a:p>
          <a:p>
            <a:endParaRPr lang="en-US" dirty="0"/>
          </a:p>
        </p:txBody>
      </p:sp>
    </p:spTree>
    <p:extLst>
      <p:ext uri="{BB962C8B-B14F-4D97-AF65-F5344CB8AC3E}">
        <p14:creationId xmlns:p14="http://schemas.microsoft.com/office/powerpoint/2010/main" val="3169370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11453672" cy="413768"/>
          </a:xfrm>
        </p:spPr>
        <p:txBody>
          <a:bodyPr/>
          <a:lstStyle/>
          <a:p>
            <a:r>
              <a:rPr lang="en-US" dirty="0"/>
              <a:t>Priority #6 –  IC Customers to recommend Tx Consultants</a:t>
            </a:r>
          </a:p>
        </p:txBody>
      </p:sp>
      <p:sp>
        <p:nvSpPr>
          <p:cNvPr id="4" name="TextBox 3">
            <a:extLst>
              <a:ext uri="{FF2B5EF4-FFF2-40B4-BE49-F238E27FC236}">
                <a16:creationId xmlns:a16="http://schemas.microsoft.com/office/drawing/2014/main" id="{A4DF7535-0797-FA97-A7EC-5BEFBEB6DBAE}"/>
              </a:ext>
            </a:extLst>
          </p:cNvPr>
          <p:cNvSpPr txBox="1"/>
          <p:nvPr/>
        </p:nvSpPr>
        <p:spPr>
          <a:xfrm>
            <a:off x="357809" y="1867957"/>
            <a:ext cx="11132814" cy="3970318"/>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NYISO IC studies are not timely. </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r>
              <a:rPr lang="en-US" dirty="0"/>
              <a:t>Recommended Solution</a:t>
            </a:r>
          </a:p>
          <a:p>
            <a:r>
              <a:rPr lang="en-US" sz="1800" dirty="0">
                <a:solidFill>
                  <a:srgbClr val="000000"/>
                </a:solidFill>
                <a:effectLst/>
                <a:latin typeface="Calibri" panose="020F0502020204030204" pitchFamily="34" charset="0"/>
                <a:ea typeface="Calibri" panose="020F0502020204030204" pitchFamily="34" charset="0"/>
              </a:rPr>
              <a:t>NYISO to please accept the recommendations of IC customers regarding Transmission consultants to help so that NYISO IC studies can be timely.   </a:t>
            </a:r>
          </a:p>
          <a:p>
            <a:endParaRPr lang="en-US" dirty="0">
              <a:solidFill>
                <a:srgbClr val="000000"/>
              </a:solidFill>
              <a:latin typeface="Calibri" panose="020F0502020204030204" pitchFamily="34" charset="0"/>
              <a:cs typeface="Arial"/>
            </a:endParaRPr>
          </a:p>
          <a:p>
            <a:r>
              <a:rPr lang="en-US" dirty="0">
                <a:solidFill>
                  <a:srgbClr val="000000"/>
                </a:solidFill>
                <a:latin typeface="Calibri" panose="020F0502020204030204" pitchFamily="34" charset="0"/>
                <a:cs typeface="Arial"/>
              </a:rPr>
              <a:t>Example:  LCRA (Lower Colorado River Authority) that is governed by ERCOT.  Qcells had the option to engage a 3</a:t>
            </a:r>
            <a:r>
              <a:rPr lang="en-US" baseline="30000" dirty="0">
                <a:solidFill>
                  <a:srgbClr val="000000"/>
                </a:solidFill>
                <a:latin typeface="Calibri" panose="020F0502020204030204" pitchFamily="34" charset="0"/>
                <a:cs typeface="Arial"/>
              </a:rPr>
              <a:t>rd</a:t>
            </a:r>
            <a:r>
              <a:rPr lang="en-US" dirty="0">
                <a:solidFill>
                  <a:srgbClr val="000000"/>
                </a:solidFill>
                <a:latin typeface="Calibri" panose="020F0502020204030204" pitchFamily="34" charset="0"/>
                <a:cs typeface="Arial"/>
              </a:rPr>
              <a:t> party to perform the ERCOT FIS (Full Interconnection studies:  Steady State Study, Short Circuit Study, and Dynamic Stability Study w/ VRT).  </a:t>
            </a:r>
            <a:endParaRPr lang="en-US" dirty="0">
              <a:solidFill>
                <a:srgbClr val="000000"/>
              </a:solidFill>
              <a:latin typeface="Calibri"/>
              <a:cs typeface="Arial"/>
            </a:endParaRPr>
          </a:p>
          <a:p>
            <a:endParaRPr lang="en-US" dirty="0">
              <a:solidFill>
                <a:srgbClr val="000000"/>
              </a:solidFill>
            </a:endParaRPr>
          </a:p>
          <a:p>
            <a:r>
              <a:rPr lang="en-US" dirty="0">
                <a:solidFill>
                  <a:srgbClr val="000000"/>
                </a:solidFill>
              </a:rPr>
              <a:t>Note: ERCOT delegates to TSPs (Transmission Service Providers).  TSPs like to keep the work in house, yet LCRA was open to the 3</a:t>
            </a:r>
            <a:r>
              <a:rPr lang="en-US" baseline="30000" dirty="0">
                <a:solidFill>
                  <a:srgbClr val="000000"/>
                </a:solidFill>
              </a:rPr>
              <a:t>rd</a:t>
            </a:r>
            <a:r>
              <a:rPr lang="en-US" dirty="0">
                <a:solidFill>
                  <a:srgbClr val="000000"/>
                </a:solidFill>
              </a:rPr>
              <a:t> party. Qcells then used a 3</a:t>
            </a:r>
            <a:r>
              <a:rPr lang="en-US" baseline="30000" dirty="0">
                <a:solidFill>
                  <a:srgbClr val="000000"/>
                </a:solidFill>
              </a:rPr>
              <a:t>rd</a:t>
            </a:r>
            <a:r>
              <a:rPr lang="en-US" dirty="0">
                <a:solidFill>
                  <a:srgbClr val="000000"/>
                </a:solidFill>
              </a:rPr>
              <a:t> party which resulted in the timeframe reduced by 17-19 weeks for FIS studies and saved Qcells $81K dollars. </a:t>
            </a:r>
          </a:p>
        </p:txBody>
      </p:sp>
    </p:spTree>
    <p:extLst>
      <p:ext uri="{BB962C8B-B14F-4D97-AF65-F5344CB8AC3E}">
        <p14:creationId xmlns:p14="http://schemas.microsoft.com/office/powerpoint/2010/main" val="1950111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2A8FB4-1512-DA23-ADA4-2508C57173D7}"/>
              </a:ext>
            </a:extLst>
          </p:cNvPr>
          <p:cNvSpPr>
            <a:spLocks noGrp="1"/>
          </p:cNvSpPr>
          <p:nvPr>
            <p:ph type="body" sz="quarter" idx="11"/>
          </p:nvPr>
        </p:nvSpPr>
        <p:spPr>
          <a:xfrm>
            <a:off x="248702" y="604152"/>
            <a:ext cx="11453672" cy="413768"/>
          </a:xfrm>
        </p:spPr>
        <p:txBody>
          <a:bodyPr/>
          <a:lstStyle/>
          <a:p>
            <a:r>
              <a:rPr lang="en-US" dirty="0"/>
              <a:t>Priority #7–  Streamline Interconnection Agreement Process </a:t>
            </a:r>
          </a:p>
          <a:p>
            <a:endParaRPr lang="en-US" dirty="0"/>
          </a:p>
        </p:txBody>
      </p:sp>
      <p:sp>
        <p:nvSpPr>
          <p:cNvPr id="4" name="TextBox 3">
            <a:extLst>
              <a:ext uri="{FF2B5EF4-FFF2-40B4-BE49-F238E27FC236}">
                <a16:creationId xmlns:a16="http://schemas.microsoft.com/office/drawing/2014/main" id="{A4DF7535-0797-FA97-A7EC-5BEFBEB6DBAE}"/>
              </a:ext>
            </a:extLst>
          </p:cNvPr>
          <p:cNvSpPr txBox="1"/>
          <p:nvPr/>
        </p:nvSpPr>
        <p:spPr>
          <a:xfrm>
            <a:off x="357809" y="1867957"/>
            <a:ext cx="11132814" cy="3416320"/>
          </a:xfrm>
          <a:prstGeom prst="rect">
            <a:avLst/>
          </a:prstGeom>
          <a:noFill/>
        </p:spPr>
        <p:txBody>
          <a:bodyPr wrap="square" rtlCol="0">
            <a:spAutoFit/>
          </a:bodyPr>
          <a:lstStyle/>
          <a:p>
            <a:r>
              <a:rPr lang="en-US" dirty="0"/>
              <a:t>Problem</a:t>
            </a:r>
          </a:p>
          <a:p>
            <a:r>
              <a:rPr lang="en-US" dirty="0">
                <a:solidFill>
                  <a:srgbClr val="000000"/>
                </a:solidFill>
                <a:latin typeface="Calibri" panose="020F0502020204030204" pitchFamily="34" charset="0"/>
                <a:ea typeface="Calibri" panose="020F0502020204030204" pitchFamily="34" charset="0"/>
              </a:rPr>
              <a:t>IC customers have to file NDAs/CEII, etc. for each individual engineer within each individual project which is very time consuming.</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a:p>
            <a:r>
              <a:rPr lang="en-US" dirty="0"/>
              <a:t>Recommended Solution</a:t>
            </a:r>
          </a:p>
          <a:p>
            <a:endParaRPr lang="en-US" dirty="0">
              <a:solidFill>
                <a:srgbClr val="000000"/>
              </a:solidFill>
              <a:latin typeface="Calibri" panose="020F0502020204030204" pitchFamily="34" charset="0"/>
              <a:ea typeface="Calibri" panose="020F0502020204030204" pitchFamily="34" charset="0"/>
            </a:endParaRPr>
          </a:p>
          <a:p>
            <a:r>
              <a:rPr lang="en-US" dirty="0">
                <a:solidFill>
                  <a:srgbClr val="000000"/>
                </a:solidFill>
                <a:latin typeface="Calibri" panose="020F0502020204030204" pitchFamily="34" charset="0"/>
                <a:ea typeface="Calibri" panose="020F0502020204030204" pitchFamily="34" charset="0"/>
              </a:rPr>
              <a:t>NYISO IC portal to have capability where IC customer can submit a new application and select the already registered IC customer engineers on file on the NYISO portal.</a:t>
            </a:r>
          </a:p>
          <a:p>
            <a:endParaRPr lang="en-US" dirty="0">
              <a:solidFill>
                <a:srgbClr val="000000"/>
              </a:solidFill>
              <a:latin typeface="Calibri" panose="020F0502020204030204" pitchFamily="34" charset="0"/>
              <a:ea typeface="Calibri" panose="020F0502020204030204" pitchFamily="34" charset="0"/>
            </a:endParaRPr>
          </a:p>
          <a:p>
            <a:r>
              <a:rPr lang="en-US" dirty="0">
                <a:solidFill>
                  <a:srgbClr val="000000"/>
                </a:solidFill>
                <a:latin typeface="Calibri" panose="020F0502020204030204" pitchFamily="34" charset="0"/>
                <a:ea typeface="Calibri" panose="020F0502020204030204" pitchFamily="34" charset="0"/>
              </a:rPr>
              <a:t>This would mean IC customer would not have to spend extra time filing an engineers NDA/CEII when the company has yet another application to enter.</a:t>
            </a:r>
          </a:p>
          <a:p>
            <a:endParaRPr lang="en-US"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018995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676DD73C-BD73-4342-9F41-75C04D441DF6}"/>
              </a:ext>
            </a:extLst>
          </p:cNvPr>
          <p:cNvSpPr>
            <a:spLocks noGrp="1"/>
          </p:cNvSpPr>
          <p:nvPr>
            <p:ph type="body" sz="quarter" idx="11"/>
          </p:nvPr>
        </p:nvSpPr>
        <p:spPr/>
        <p:txBody>
          <a:bodyPr/>
          <a:lstStyle/>
          <a:p>
            <a:r>
              <a:rPr lang="en-US"/>
              <a:t>Thank You</a:t>
            </a:r>
          </a:p>
        </p:txBody>
      </p:sp>
      <p:sp>
        <p:nvSpPr>
          <p:cNvPr id="4" name="TextBox 3">
            <a:extLst>
              <a:ext uri="{FF2B5EF4-FFF2-40B4-BE49-F238E27FC236}">
                <a16:creationId xmlns:a16="http://schemas.microsoft.com/office/drawing/2014/main" id="{205632DF-9842-E44C-A907-5ED19BDCC9E4}"/>
              </a:ext>
            </a:extLst>
          </p:cNvPr>
          <p:cNvSpPr txBox="1"/>
          <p:nvPr/>
        </p:nvSpPr>
        <p:spPr>
          <a:xfrm>
            <a:off x="485795" y="2039966"/>
            <a:ext cx="1760418"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ko-KR" sz="2000" b="0" i="0" u="none" strike="noStrike" kern="1200" cap="none" spc="0" normalizeH="0" baseline="0" noProof="0" dirty="0">
                <a:ln>
                  <a:noFill/>
                </a:ln>
                <a:solidFill>
                  <a:srgbClr val="001B77"/>
                </a:solidFill>
                <a:effectLst/>
                <a:uLnTx/>
                <a:uFillTx/>
                <a:latin typeface="Noto Sans" panose="020B0502040504020204" pitchFamily="34" charset="0"/>
                <a:ea typeface="Noto Sans" panose="020B0502040504020204" pitchFamily="34" charset="0"/>
                <a:cs typeface="Noto Sans" panose="020B0502040504020204" pitchFamily="34" charset="0"/>
              </a:rPr>
              <a:t>Amy Jo Miller</a:t>
            </a:r>
            <a:endParaRPr kumimoji="1" lang="x-none" altLang="en-US" sz="2000" b="0" i="0" u="none" strike="noStrike" kern="1200" cap="none" spc="0" normalizeH="0" baseline="0" noProof="0" dirty="0">
              <a:ln>
                <a:noFill/>
              </a:ln>
              <a:solidFill>
                <a:srgbClr val="001B77"/>
              </a:solidFill>
              <a:effectLst/>
              <a:uLnTx/>
              <a:uFillTx/>
              <a:latin typeface="Noto Sans" panose="020B0502040504020204" pitchFamily="34" charset="0"/>
              <a:ea typeface="+mn-ea"/>
              <a:cs typeface="Noto Sans" panose="020B0502040504020204" pitchFamily="34" charset="0"/>
            </a:endParaRPr>
          </a:p>
        </p:txBody>
      </p:sp>
      <p:sp>
        <p:nvSpPr>
          <p:cNvPr id="5" name="TextBox 4">
            <a:extLst>
              <a:ext uri="{FF2B5EF4-FFF2-40B4-BE49-F238E27FC236}">
                <a16:creationId xmlns:a16="http://schemas.microsoft.com/office/drawing/2014/main" id="{41C35C22-45A5-694D-B225-2E9906902947}"/>
              </a:ext>
            </a:extLst>
          </p:cNvPr>
          <p:cNvSpPr txBox="1"/>
          <p:nvPr/>
        </p:nvSpPr>
        <p:spPr>
          <a:xfrm>
            <a:off x="485795" y="4847099"/>
            <a:ext cx="4197229" cy="1170770"/>
          </a:xfrm>
          <a:prstGeom prst="rect">
            <a:avLst/>
          </a:prstGeom>
          <a:noFill/>
        </p:spPr>
        <p:txBody>
          <a:bodyPr wrap="square" rtlCol="0">
            <a:spAutoFit/>
          </a:bodyPr>
          <a:lstStyle/>
          <a:p>
            <a:pPr>
              <a:lnSpc>
                <a:spcPct val="150000"/>
              </a:lnSpc>
              <a:defRPr/>
            </a:pPr>
            <a:r>
              <a:rPr kumimoji="1" lang="en-US" altLang="ko-KR" sz="1200" i="0" u="none" strike="noStrike" kern="1200" cap="none" spc="0" normalizeH="0" baseline="0" noProof="0" dirty="0">
                <a:ln>
                  <a:noFill/>
                </a:ln>
                <a:solidFill>
                  <a:srgbClr val="001B77"/>
                </a:solidFill>
                <a:effectLst/>
                <a:uLnTx/>
                <a:uFillTx/>
                <a:latin typeface="Noto Sans ExtraBold" panose="020B0902040504020204" pitchFamily="34" charset="0"/>
                <a:ea typeface="Noto Sans ExtraBold" panose="020B0902040504020204" pitchFamily="34" charset="0"/>
                <a:cs typeface="Noto Sans ExtraBold" panose="020B0902040504020204" pitchFamily="34" charset="0"/>
              </a:rPr>
              <a:t>Qcells USA Corp.</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300 Spectrum Center Drive </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Suite 1250</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Irvine, CA 92618</a:t>
            </a:r>
            <a:endParaRPr kumimoji="1" lang="en-US" altLang="ko-KR" sz="1200" dirty="0">
              <a:solidFill>
                <a:srgbClr val="001B77"/>
              </a:solidFill>
              <a:latin typeface="Noto Sans Light" panose="020B0402040504020204" pitchFamily="34" charset="0"/>
              <a:ea typeface="Noto Sans Light" panose="020B0402040504020204" pitchFamily="34" charset="0"/>
              <a:cs typeface="Noto Sans Light" panose="020B0402040504020204" pitchFamily="34" charset="0"/>
            </a:endParaRPr>
          </a:p>
        </p:txBody>
      </p:sp>
      <p:sp>
        <p:nvSpPr>
          <p:cNvPr id="8" name="TextBox 7">
            <a:extLst>
              <a:ext uri="{FF2B5EF4-FFF2-40B4-BE49-F238E27FC236}">
                <a16:creationId xmlns:a16="http://schemas.microsoft.com/office/drawing/2014/main" id="{7AC153D2-ED22-439B-AAEE-C383B293E7A4}"/>
              </a:ext>
            </a:extLst>
          </p:cNvPr>
          <p:cNvSpPr txBox="1"/>
          <p:nvPr/>
        </p:nvSpPr>
        <p:spPr>
          <a:xfrm>
            <a:off x="485794" y="2440076"/>
            <a:ext cx="2767071" cy="616772"/>
          </a:xfrm>
          <a:prstGeom prst="rect">
            <a:avLst/>
          </a:prstGeom>
          <a:noFill/>
        </p:spPr>
        <p:txBody>
          <a:bodyPr wrap="square" rtlCol="0">
            <a:spAutoFit/>
          </a:bodyPr>
          <a:lstStyle/>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Director of Policy &amp; Market Strategy </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amyjo.miller@qcells.com</a:t>
            </a:r>
          </a:p>
        </p:txBody>
      </p:sp>
    </p:spTree>
    <p:extLst>
      <p:ext uri="{BB962C8B-B14F-4D97-AF65-F5344CB8AC3E}">
        <p14:creationId xmlns:p14="http://schemas.microsoft.com/office/powerpoint/2010/main" val="1965780472"/>
      </p:ext>
    </p:extLst>
  </p:cSld>
  <p:clrMapOvr>
    <a:masterClrMapping/>
  </p:clrMapOvr>
</p:sld>
</file>

<file path=ppt/theme/theme1.xml><?xml version="1.0" encoding="utf-8"?>
<a:theme xmlns:a="http://schemas.openxmlformats.org/drawingml/2006/main" name="Master page">
  <a:themeElements>
    <a:clrScheme name="Qcells colors">
      <a:dk1>
        <a:srgbClr val="001C77"/>
      </a:dk1>
      <a:lt1>
        <a:srgbClr val="FFFFFF"/>
      </a:lt1>
      <a:dk2>
        <a:srgbClr val="00C6C1"/>
      </a:dk2>
      <a:lt2>
        <a:srgbClr val="F75C03"/>
      </a:lt2>
      <a:accent1>
        <a:srgbClr val="FFDA00"/>
      </a:accent1>
      <a:accent2>
        <a:srgbClr val="A1E2B7"/>
      </a:accent2>
      <a:accent3>
        <a:srgbClr val="CFE724"/>
      </a:accent3>
      <a:accent4>
        <a:srgbClr val="F66B54"/>
      </a:accent4>
      <a:accent5>
        <a:srgbClr val="CE092F"/>
      </a:accent5>
      <a:accent6>
        <a:srgbClr val="C8092D"/>
      </a:accent6>
      <a:hlink>
        <a:srgbClr val="7E269F"/>
      </a:hlink>
      <a:folHlink>
        <a:srgbClr val="000000"/>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308B435E6999499697ED7C98CC2133" ma:contentTypeVersion="11" ma:contentTypeDescription="Create a new document." ma:contentTypeScope="" ma:versionID="3368d7f2376d1d52a6307dba93a49b59">
  <xsd:schema xmlns:xsd="http://www.w3.org/2001/XMLSchema" xmlns:xs="http://www.w3.org/2001/XMLSchema" xmlns:p="http://schemas.microsoft.com/office/2006/metadata/properties" xmlns:ns1="http://schemas.microsoft.com/sharepoint/v3" xmlns:ns2="79a88639-45fd-4992-88ef-4ba7f371740a" xmlns:ns3="32bec057-3491-4406-963b-631c523eaf6a" targetNamespace="http://schemas.microsoft.com/office/2006/metadata/properties" ma:root="true" ma:fieldsID="7d2e61ef7c0a79ef242ed134d9fe5d51" ns1:_="" ns2:_="" ns3:_="">
    <xsd:import namespace="http://schemas.microsoft.com/sharepoint/v3"/>
    <xsd:import namespace="79a88639-45fd-4992-88ef-4ba7f371740a"/>
    <xsd:import namespace="32bec057-3491-4406-963b-631c523eaf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9a88639-45fd-4992-88ef-4ba7f3717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16d7aeb-8132-491b-bb03-b4bac80dec7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2bec057-3491-4406-963b-631c523eaf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79a88639-45fd-4992-88ef-4ba7f371740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8D24771-1BE9-4C29-8174-07F3BAF81D17}">
  <ds:schemaRefs>
    <ds:schemaRef ds:uri="http://schemas.microsoft.com/sharepoint/v3/contenttype/forms"/>
  </ds:schemaRefs>
</ds:datastoreItem>
</file>

<file path=customXml/itemProps2.xml><?xml version="1.0" encoding="utf-8"?>
<ds:datastoreItem xmlns:ds="http://schemas.openxmlformats.org/officeDocument/2006/customXml" ds:itemID="{86C89525-9A49-4BD8-9CE3-F4E369D7D0DB}"/>
</file>

<file path=customXml/itemProps3.xml><?xml version="1.0" encoding="utf-8"?>
<ds:datastoreItem xmlns:ds="http://schemas.openxmlformats.org/officeDocument/2006/customXml" ds:itemID="{438CF3D8-9210-4142-94DF-1E57FF2DF7D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6614</TotalTime>
  <Words>992</Words>
  <Application>Microsoft Office PowerPoint</Application>
  <PresentationFormat>Widescreen</PresentationFormat>
  <Paragraphs>118</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Noto Sans</vt:lpstr>
      <vt:lpstr>Noto Sans ExtraBold</vt:lpstr>
      <vt:lpstr>Noto Sans Light</vt:lpstr>
      <vt:lpstr>Master page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마 지연</dc:creator>
  <cp:lastModifiedBy>Casavant, Tyler</cp:lastModifiedBy>
  <cp:revision>193</cp:revision>
  <dcterms:created xsi:type="dcterms:W3CDTF">2022-02-21T11:40:07Z</dcterms:created>
  <dcterms:modified xsi:type="dcterms:W3CDTF">2023-02-13T13:29:33Z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0x01010009308B435E6999499697ED7C98CC2133</vt:lpwstr>
  </property>
  <property fmtid="{D5CDD505-2E9C-101B-9397-08002B2CF9AE}" pid="3" name="MSIP_Label_5bf193d9-c1cf-45e0-8fa7-a9bc86b7f5dd_Enabled">
    <vt:lpwstr>true</vt:lpwstr>
  </property>
  <property fmtid="{D5CDD505-2E9C-101B-9397-08002B2CF9AE}" pid="4" name="MSIP_Label_5bf193d9-c1cf-45e0-8fa7-a9bc86b7f5dd_SetDate">
    <vt:lpwstr>2023-02-13T13:29:23Z</vt:lpwstr>
  </property>
  <property fmtid="{D5CDD505-2E9C-101B-9397-08002B2CF9AE}" pid="5" name="MSIP_Label_5bf193d9-c1cf-45e0-8fa7-a9bc86b7f5dd_Method">
    <vt:lpwstr>Privileged</vt:lpwstr>
  </property>
  <property fmtid="{D5CDD505-2E9C-101B-9397-08002B2CF9AE}" pid="6" name="MSIP_Label_5bf193d9-c1cf-45e0-8fa7-a9bc86b7f5dd_Name">
    <vt:lpwstr>NYISO Proprietary Information</vt:lpwstr>
  </property>
  <property fmtid="{D5CDD505-2E9C-101B-9397-08002B2CF9AE}" pid="7" name="MSIP_Label_5bf193d9-c1cf-45e0-8fa7-a9bc86b7f5dd_SiteId">
    <vt:lpwstr>7658602a-f7b9-4209-bc62-d2bfc30dea0d</vt:lpwstr>
  </property>
  <property fmtid="{D5CDD505-2E9C-101B-9397-08002B2CF9AE}" pid="8" name="MSIP_Label_5bf193d9-c1cf-45e0-8fa7-a9bc86b7f5dd_ActionId">
    <vt:lpwstr>bee2cf85-c0d9-4f9d-a64a-df406eb8bc12</vt:lpwstr>
  </property>
  <property fmtid="{D5CDD505-2E9C-101B-9397-08002B2CF9AE}" pid="9" name="MSIP_Label_5bf193d9-c1cf-45e0-8fa7-a9bc86b7f5dd_ContentBits">
    <vt:lpwstr>0</vt:lpwstr>
  </property>
</Properties>
</file>